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77B59-4BC6-45E8-AD53-40EECEC3F944}" v="4" dt="2021-06-21T03:40:45.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1088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9070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424233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4315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01987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3008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8" name="Footer Placeholder 7"/>
          <p:cNvSpPr>
            <a:spLocks noGrp="1"/>
          </p:cNvSpPr>
          <p:nvPr>
            <p:ph type="ftr" sz="quarter" idx="11"/>
          </p:nvPr>
        </p:nvSpPr>
        <p:spPr>
          <a:xfrm>
            <a:off x="5419456"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75685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4" name="Footer Placeholder 3"/>
          <p:cNvSpPr>
            <a:spLocks noGrp="1"/>
          </p:cNvSpPr>
          <p:nvPr>
            <p:ph type="ftr" sz="quarter" idx="11"/>
          </p:nvPr>
        </p:nvSpPr>
        <p:spPr>
          <a:xfrm>
            <a:off x="5419456"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6645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3" name="Footer Placeholder 2"/>
          <p:cNvSpPr>
            <a:spLocks noGrp="1"/>
          </p:cNvSpPr>
          <p:nvPr>
            <p:ph type="ftr" sz="quarter" idx="11"/>
          </p:nvPr>
        </p:nvSpPr>
        <p:spPr>
          <a:xfrm>
            <a:off x="5419456"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0005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55594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28560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white background&#10;&#10;Description automatically generated">
            <a:extLst>
              <a:ext uri="{FF2B5EF4-FFF2-40B4-BE49-F238E27FC236}">
                <a16:creationId xmlns:a16="http://schemas.microsoft.com/office/drawing/2014/main" id="{FF1A8DEE-48D9-476F-A525-E62B0F5E28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442AAD6C-69FC-4DB0-B8E8-AA35EF393EF5}"/>
              </a:ext>
            </a:extLst>
          </p:cNvPr>
          <p:cNvSpPr txBox="1"/>
          <p:nvPr userDrawn="1"/>
        </p:nvSpPr>
        <p:spPr>
          <a:xfrm>
            <a:off x="3657600" y="6338994"/>
            <a:ext cx="4857750" cy="307777"/>
          </a:xfrm>
          <a:prstGeom prst="rect">
            <a:avLst/>
          </a:prstGeom>
          <a:noFill/>
        </p:spPr>
        <p:txBody>
          <a:bodyPr wrap="square" rtlCol="0">
            <a:spAutoFit/>
          </a:bodyPr>
          <a:lstStyle/>
          <a:p>
            <a:pPr algn="r"/>
            <a:r>
              <a:rPr lang="en-US" sz="1400" dirty="0">
                <a:solidFill>
                  <a:schemeClr val="bg1"/>
                </a:solidFill>
              </a:rPr>
              <a:t>Support for NDIS Providers Program </a:t>
            </a:r>
            <a:endParaRPr lang="en-AU" sz="1400" dirty="0">
              <a:solidFill>
                <a:schemeClr val="bg1"/>
              </a:solidFill>
            </a:endParaRPr>
          </a:p>
        </p:txBody>
      </p:sp>
      <p:sp>
        <p:nvSpPr>
          <p:cNvPr id="6" name="TextBox 5">
            <a:extLst>
              <a:ext uri="{FF2B5EF4-FFF2-40B4-BE49-F238E27FC236}">
                <a16:creationId xmlns:a16="http://schemas.microsoft.com/office/drawing/2014/main" id="{72790151-A3FC-4448-BB58-69586A4D29B4}"/>
              </a:ext>
            </a:extLst>
          </p:cNvPr>
          <p:cNvSpPr txBox="1"/>
          <p:nvPr userDrawn="1"/>
        </p:nvSpPr>
        <p:spPr>
          <a:xfrm>
            <a:off x="3652053" y="6624402"/>
            <a:ext cx="4857750" cy="184666"/>
          </a:xfrm>
          <a:prstGeom prst="rect">
            <a:avLst/>
          </a:prstGeom>
          <a:noFill/>
        </p:spPr>
        <p:txBody>
          <a:bodyPr wrap="square" rtlCol="0">
            <a:spAutoFit/>
          </a:bodyPr>
          <a:lstStyle/>
          <a:p>
            <a:pPr algn="r"/>
            <a:r>
              <a:rPr lang="en-US" sz="600" dirty="0">
                <a:solidFill>
                  <a:schemeClr val="bg1"/>
                </a:solidFill>
              </a:rPr>
              <a:t>Supported through grant funding from the Australian Government</a:t>
            </a:r>
            <a:endParaRPr lang="en-AU" sz="600" dirty="0">
              <a:solidFill>
                <a:schemeClr val="bg1"/>
              </a:solidFill>
            </a:endParaRPr>
          </a:p>
        </p:txBody>
      </p:sp>
    </p:spTree>
    <p:extLst>
      <p:ext uri="{BB962C8B-B14F-4D97-AF65-F5344CB8AC3E}">
        <p14:creationId xmlns:p14="http://schemas.microsoft.com/office/powerpoint/2010/main" val="37837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rkinsonsnsw.org.au/toolkit-references/" TargetMode="External"/><Relationship Id="rId2" Type="http://schemas.openxmlformats.org/officeDocument/2006/relationships/hyperlink" Target="https://www.parkinsonsnsw.org.au/toolkit-glossary/" TargetMode="External"/><Relationship Id="rId1" Type="http://schemas.openxmlformats.org/officeDocument/2006/relationships/slideLayout" Target="../slideLayouts/slideLayout2.xml"/><Relationship Id="rId4" Type="http://schemas.openxmlformats.org/officeDocument/2006/relationships/hyperlink" Target="https://www.parkinsonsnsw.org.au/toolkit-useful-web-site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parkinsonsnsw" TargetMode="External"/><Relationship Id="rId7" Type="http://schemas.openxmlformats.org/officeDocument/2006/relationships/hyperlink" Target="https://www.instagram.com/parkinsons_nsw/" TargetMode="External"/><Relationship Id="rId12" Type="http://schemas.openxmlformats.org/officeDocument/2006/relationships/image" Target="../media/image8.png"/><Relationship Id="rId2" Type="http://schemas.openxmlformats.org/officeDocument/2006/relationships/hyperlink" Target="http://www.parkinsonsnsw.org.au/" TargetMode="Externa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www.linkedin.com/company/parkinson's-nsw" TargetMode="External"/><Relationship Id="rId5" Type="http://schemas.openxmlformats.org/officeDocument/2006/relationships/hyperlink" Target="https://twitter.com/ParkinsonsNSW"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ParkinsonsNS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arkinsonsnsw.org.au/services/ndis-service-provider-toolkit/toolkit-section-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discommission.gov.a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F01EEE63-F715-4845-988D-444139DE2FF9}"/>
              </a:ext>
            </a:extLst>
          </p:cNvPr>
          <p:cNvPicPr>
            <a:picLocks noChangeAspect="1"/>
          </p:cNvPicPr>
          <p:nvPr/>
        </p:nvPicPr>
        <p:blipFill rotWithShape="1">
          <a:blip r:embed="rId3">
            <a:extLst>
              <a:ext uri="{28A0092B-C50C-407E-A947-70E740481C1C}">
                <a14:useLocalDpi xmlns:a14="http://schemas.microsoft.com/office/drawing/2010/main" val="0"/>
              </a:ext>
            </a:extLst>
          </a:blip>
          <a:srcRect l="25399" t="346" r="10036" b="-346"/>
          <a:stretch/>
        </p:blipFill>
        <p:spPr>
          <a:xfrm>
            <a:off x="4823670" y="2486080"/>
            <a:ext cx="4320330" cy="4460970"/>
          </a:xfrm>
          <a:prstGeom prst="flowChartConnector">
            <a:avLst/>
          </a:prstGeom>
        </p:spPr>
      </p:pic>
      <p:sp>
        <p:nvSpPr>
          <p:cNvPr id="7" name="Rectangle: Rounded Corners 6">
            <a:extLst>
              <a:ext uri="{FF2B5EF4-FFF2-40B4-BE49-F238E27FC236}">
                <a16:creationId xmlns:a16="http://schemas.microsoft.com/office/drawing/2014/main" id="{05B5B598-EC4E-4D37-B3C9-95B5088C4FBB}"/>
              </a:ext>
            </a:extLst>
          </p:cNvPr>
          <p:cNvSpPr/>
          <p:nvPr/>
        </p:nvSpPr>
        <p:spPr>
          <a:xfrm>
            <a:off x="-897622" y="494950"/>
            <a:ext cx="6686025" cy="2382474"/>
          </a:xfrm>
          <a:prstGeom prst="roundRect">
            <a:avLst/>
          </a:prstGeom>
          <a:solidFill>
            <a:schemeClr val="bg1">
              <a:lumMod val="50000"/>
            </a:schemeClr>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571A040-3236-4112-B082-34B128B9A5FB}"/>
              </a:ext>
            </a:extLst>
          </p:cNvPr>
          <p:cNvSpPr txBox="1"/>
          <p:nvPr/>
        </p:nvSpPr>
        <p:spPr>
          <a:xfrm>
            <a:off x="-83889" y="570451"/>
            <a:ext cx="5536734" cy="2308324"/>
          </a:xfrm>
          <a:prstGeom prst="rect">
            <a:avLst/>
          </a:prstGeom>
          <a:noFill/>
        </p:spPr>
        <p:txBody>
          <a:bodyPr wrap="square" rtlCol="0">
            <a:spAutoFit/>
          </a:bodyPr>
          <a:lstStyle/>
          <a:p>
            <a:pPr algn="r"/>
            <a:r>
              <a:rPr lang="en-US" sz="3600" b="1" dirty="0">
                <a:solidFill>
                  <a:schemeClr val="bg1"/>
                </a:solidFill>
                <a:latin typeface="Arial" panose="020B0604020202020204" pitchFamily="34" charset="0"/>
                <a:cs typeface="Arial" panose="020B0604020202020204" pitchFamily="34" charset="0"/>
              </a:rPr>
              <a:t>Enhancing Service Provider Governance and Management in the NDIS</a:t>
            </a:r>
            <a:endParaRPr lang="en-AU"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1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a:bodyPr>
          <a:lstStyle/>
          <a:p>
            <a:pPr marL="0" indent="0">
              <a:buNone/>
            </a:pPr>
            <a:r>
              <a:rPr lang="en-AU" sz="2800" dirty="0">
                <a:latin typeface="Arial" panose="020B0604020202020204" pitchFamily="34" charset="0"/>
                <a:cs typeface="Arial" panose="020B0604020202020204" pitchFamily="34" charset="0"/>
              </a:rPr>
              <a:t>A </a:t>
            </a:r>
            <a:r>
              <a:rPr lang="en-AU" sz="2800" b="1" dirty="0">
                <a:latin typeface="Arial" panose="020B0604020202020204" pitchFamily="34" charset="0"/>
                <a:cs typeface="Arial" panose="020B0604020202020204" pitchFamily="34" charset="0"/>
              </a:rPr>
              <a:t>verification</a:t>
            </a:r>
            <a:r>
              <a:rPr lang="en-AU" sz="2800" dirty="0">
                <a:latin typeface="Arial" panose="020B0604020202020204" pitchFamily="34" charset="0"/>
                <a:cs typeface="Arial" panose="020B0604020202020204" pitchFamily="34" charset="0"/>
              </a:rPr>
              <a:t> audit is undertaken where providers are delivering lower risk/lower complexity supports and services.</a:t>
            </a:r>
          </a:p>
          <a:p>
            <a:pPr marL="0" indent="0">
              <a:buNone/>
            </a:pPr>
            <a:r>
              <a:rPr lang="en-AU" sz="2800" dirty="0">
                <a:latin typeface="Arial" panose="020B0604020202020204" pitchFamily="34" charset="0"/>
                <a:cs typeface="Arial" panose="020B0604020202020204" pitchFamily="34" charset="0"/>
              </a:rPr>
              <a:t>The auditor conducts a desktop audit against the four standards and each outcome within the verification module of the NDIS Practice Standards:</a:t>
            </a:r>
          </a:p>
          <a:p>
            <a:pPr lvl="0"/>
            <a:r>
              <a:rPr lang="en-AU" sz="2800" dirty="0">
                <a:latin typeface="Arial" panose="020B0604020202020204" pitchFamily="34" charset="0"/>
                <a:cs typeface="Arial" panose="020B0604020202020204" pitchFamily="34" charset="0"/>
              </a:rPr>
              <a:t>Human Resource Management.</a:t>
            </a:r>
          </a:p>
          <a:p>
            <a:pPr lvl="0"/>
            <a:r>
              <a:rPr lang="en-AU" sz="2800" dirty="0">
                <a:latin typeface="Arial" panose="020B0604020202020204" pitchFamily="34" charset="0"/>
                <a:cs typeface="Arial" panose="020B0604020202020204" pitchFamily="34" charset="0"/>
              </a:rPr>
              <a:t>Incident Management processes/policies.</a:t>
            </a:r>
          </a:p>
          <a:p>
            <a:pPr lvl="0"/>
            <a:r>
              <a:rPr lang="en-AU" sz="2800" dirty="0">
                <a:latin typeface="Arial" panose="020B0604020202020204" pitchFamily="34" charset="0"/>
                <a:cs typeface="Arial" panose="020B0604020202020204" pitchFamily="34" charset="0"/>
              </a:rPr>
              <a:t>Complaints Management processes/policies. </a:t>
            </a:r>
          </a:p>
          <a:p>
            <a:pPr lvl="0"/>
            <a:r>
              <a:rPr lang="en-AU" sz="2800" dirty="0">
                <a:latin typeface="Arial" panose="020B0604020202020204" pitchFamily="34" charset="0"/>
                <a:cs typeface="Arial" panose="020B0604020202020204" pitchFamily="34" charset="0"/>
              </a:rPr>
              <a:t>Risk Management processes/policies.</a:t>
            </a:r>
          </a:p>
        </p:txBody>
      </p:sp>
    </p:spTree>
    <p:extLst>
      <p:ext uri="{BB962C8B-B14F-4D97-AF65-F5344CB8AC3E}">
        <p14:creationId xmlns:p14="http://schemas.microsoft.com/office/powerpoint/2010/main" val="10592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sz="2800" dirty="0">
                <a:latin typeface="Arial" panose="020B0604020202020204" pitchFamily="34" charset="0"/>
                <a:cs typeface="Arial" panose="020B0604020202020204" pitchFamily="34" charset="0"/>
              </a:rPr>
              <a:t>A </a:t>
            </a:r>
            <a:r>
              <a:rPr lang="en-AU" sz="2800" b="1" dirty="0">
                <a:latin typeface="Arial" panose="020B0604020202020204" pitchFamily="34" charset="0"/>
                <a:cs typeface="Arial" panose="020B0604020202020204" pitchFamily="34" charset="0"/>
              </a:rPr>
              <a:t>certification</a:t>
            </a:r>
            <a:r>
              <a:rPr lang="en-AU" sz="2800" dirty="0">
                <a:latin typeface="Arial" panose="020B0604020202020204" pitchFamily="34" charset="0"/>
                <a:cs typeface="Arial" panose="020B0604020202020204" pitchFamily="34" charset="0"/>
              </a:rPr>
              <a:t> audit is undertaken by providers which provide high risk and more complex supports and services. </a:t>
            </a:r>
          </a:p>
          <a:p>
            <a:pPr marL="0" indent="0">
              <a:buNone/>
            </a:pPr>
            <a:r>
              <a:rPr lang="en-AU" sz="2800" dirty="0">
                <a:latin typeface="Arial" panose="020B0604020202020204" pitchFamily="34" charset="0"/>
                <a:cs typeface="Arial" panose="020B0604020202020204" pitchFamily="34" charset="0"/>
              </a:rPr>
              <a:t>In a certification audit, providers are assessed against the NDIS Practice Standards which may include assessment against the core module and any supplementary module relevant to the type of support they deliver. </a:t>
            </a:r>
          </a:p>
        </p:txBody>
      </p:sp>
    </p:spTree>
    <p:extLst>
      <p:ext uri="{BB962C8B-B14F-4D97-AF65-F5344CB8AC3E}">
        <p14:creationId xmlns:p14="http://schemas.microsoft.com/office/powerpoint/2010/main" val="18181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sz="2800" b="1" dirty="0">
                <a:latin typeface="Arial" panose="020B0604020202020204" pitchFamily="34" charset="0"/>
                <a:cs typeface="Arial" panose="020B0604020202020204" pitchFamily="34" charset="0"/>
              </a:rPr>
              <a:t>Registration renewal</a:t>
            </a:r>
            <a:r>
              <a:rPr lang="en-AU" sz="2800" dirty="0">
                <a:latin typeface="Arial" panose="020B0604020202020204" pitchFamily="34" charset="0"/>
                <a:cs typeface="Arial" panose="020B0604020202020204" pitchFamily="34" charset="0"/>
              </a:rPr>
              <a:t>:</a:t>
            </a:r>
          </a:p>
          <a:p>
            <a:pPr marL="0" indent="0">
              <a:buNone/>
            </a:pPr>
            <a:r>
              <a:rPr lang="en-AU" sz="2800" dirty="0">
                <a:latin typeface="Arial" panose="020B0604020202020204" pitchFamily="34" charset="0"/>
                <a:cs typeface="Arial" panose="020B0604020202020204" pitchFamily="34" charset="0"/>
              </a:rPr>
              <a:t>Service Providers seeking NDIS registration renewal must also demonstrate compliance with the NDIS Practice Standards for the relevant approved registration groups.</a:t>
            </a:r>
          </a:p>
          <a:p>
            <a:pPr marL="0" indent="0">
              <a:buNone/>
            </a:pPr>
            <a:endParaRPr lang="en-AU" sz="800" dirty="0">
              <a:latin typeface="Arial" panose="020B0604020202020204" pitchFamily="34" charset="0"/>
              <a:cs typeface="Arial" panose="020B0604020202020204" pitchFamily="34" charset="0"/>
            </a:endParaRPr>
          </a:p>
          <a:p>
            <a:pPr marL="0" indent="0">
              <a:buNone/>
            </a:pPr>
            <a:r>
              <a:rPr lang="en-AU" sz="2800" dirty="0">
                <a:latin typeface="Arial" panose="020B0604020202020204" pitchFamily="34" charset="0"/>
                <a:cs typeface="Arial" panose="020B0604020202020204" pitchFamily="34" charset="0"/>
              </a:rPr>
              <a:t>The registration renewal cycle is every 3 years.</a:t>
            </a:r>
          </a:p>
        </p:txBody>
      </p:sp>
    </p:spTree>
    <p:extLst>
      <p:ext uri="{BB962C8B-B14F-4D97-AF65-F5344CB8AC3E}">
        <p14:creationId xmlns:p14="http://schemas.microsoft.com/office/powerpoint/2010/main" val="28827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25000" lnSpcReduction="20000"/>
          </a:bodyPr>
          <a:lstStyle/>
          <a:p>
            <a:pPr marL="0" indent="0">
              <a:buNone/>
            </a:pPr>
            <a:r>
              <a:rPr lang="en-AU" sz="11200" b="1" dirty="0">
                <a:latin typeface="Arial" panose="020B0604020202020204" pitchFamily="34" charset="0"/>
                <a:cs typeface="Arial" panose="020B0604020202020204" pitchFamily="34" charset="0"/>
              </a:rPr>
              <a:t>Conditions of registration renewal</a:t>
            </a:r>
          </a:p>
          <a:p>
            <a:pPr marL="0" indent="0">
              <a:buNone/>
            </a:pPr>
            <a:r>
              <a:rPr lang="en-AU" sz="8800" dirty="0">
                <a:latin typeface="Arial" panose="020B0604020202020204" pitchFamily="34" charset="0"/>
                <a:cs typeface="Arial" panose="020B0604020202020204" pitchFamily="34" charset="0"/>
              </a:rPr>
              <a:t>Registered NDIS providers must:</a:t>
            </a:r>
          </a:p>
          <a:p>
            <a:pPr lvl="0"/>
            <a:r>
              <a:rPr lang="en-AU" sz="8800" dirty="0">
                <a:latin typeface="Arial" panose="020B0604020202020204" pitchFamily="34" charset="0"/>
                <a:cs typeface="Arial" panose="020B0604020202020204" pitchFamily="34" charset="0"/>
              </a:rPr>
              <a:t>Comply with the conditions of registration stated on their certification of registration.</a:t>
            </a:r>
          </a:p>
          <a:p>
            <a:pPr lvl="0"/>
            <a:r>
              <a:rPr lang="en-AU" sz="8800" dirty="0">
                <a:latin typeface="Arial" panose="020B0604020202020204" pitchFamily="34" charset="0"/>
                <a:cs typeface="Arial" panose="020B0604020202020204" pitchFamily="34" charset="0"/>
              </a:rPr>
              <a:t>Demonstrate compliance with the NDIS Practice Standards for the relevant registration groups, including through a quality audit.</a:t>
            </a:r>
          </a:p>
          <a:p>
            <a:pPr lvl="0"/>
            <a:r>
              <a:rPr lang="en-AU" sz="8800" dirty="0">
                <a:latin typeface="Arial" panose="020B0604020202020204" pitchFamily="34" charset="0"/>
                <a:cs typeface="Arial" panose="020B0604020202020204" pitchFamily="34" charset="0"/>
              </a:rPr>
              <a:t>Comply with the NDIS Code of Conduct across the organisation and support employees to meet its requirements.</a:t>
            </a:r>
          </a:p>
          <a:p>
            <a:pPr lvl="0"/>
            <a:r>
              <a:rPr lang="en-AU" sz="8800" dirty="0">
                <a:latin typeface="Arial" panose="020B0604020202020204" pitchFamily="34" charset="0"/>
                <a:cs typeface="Arial" panose="020B0604020202020204" pitchFamily="34" charset="0"/>
              </a:rPr>
              <a:t>Have an in-house complaints management and resolution system to record and manage any complaints received, and support NDIS participants or other relevant concerned parties to make a complaint.</a:t>
            </a:r>
          </a:p>
        </p:txBody>
      </p:sp>
    </p:spTree>
    <p:extLst>
      <p:ext uri="{BB962C8B-B14F-4D97-AF65-F5344CB8AC3E}">
        <p14:creationId xmlns:p14="http://schemas.microsoft.com/office/powerpoint/2010/main" val="223302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77500" lnSpcReduction="20000"/>
          </a:bodyPr>
          <a:lstStyle/>
          <a:p>
            <a:pPr marL="0" indent="0">
              <a:buNone/>
            </a:pPr>
            <a:r>
              <a:rPr lang="en-AU" sz="3200" b="1" dirty="0">
                <a:latin typeface="Arial" panose="020B0604020202020204" pitchFamily="34" charset="0"/>
                <a:cs typeface="Arial" panose="020B0604020202020204" pitchFamily="34" charset="0"/>
              </a:rPr>
              <a:t>Conditions of registration renewal (continued):</a:t>
            </a:r>
          </a:p>
          <a:p>
            <a:pPr marL="0" indent="0">
              <a:buNone/>
            </a:pPr>
            <a:r>
              <a:rPr lang="en-AU" sz="2800" dirty="0">
                <a:latin typeface="Arial" panose="020B0604020202020204" pitchFamily="34" charset="0"/>
                <a:cs typeface="Arial" panose="020B0604020202020204" pitchFamily="34" charset="0"/>
              </a:rPr>
              <a:t>Registered NDIS providers must:</a:t>
            </a:r>
          </a:p>
          <a:p>
            <a:pPr lvl="0"/>
            <a:r>
              <a:rPr lang="en-AU" sz="2800" dirty="0">
                <a:latin typeface="Arial" panose="020B0604020202020204" pitchFamily="34" charset="0"/>
                <a:cs typeface="Arial" panose="020B0604020202020204" pitchFamily="34" charset="0"/>
              </a:rPr>
              <a:t>Have an in-house incident management system, and notify the NDIS Commission should a reportable incident occur.</a:t>
            </a:r>
          </a:p>
          <a:p>
            <a:pPr lvl="0"/>
            <a:r>
              <a:rPr lang="en-AU" sz="2800" dirty="0">
                <a:latin typeface="Arial" panose="020B0604020202020204" pitchFamily="34" charset="0"/>
                <a:cs typeface="Arial" panose="020B0604020202020204" pitchFamily="34" charset="0"/>
              </a:rPr>
              <a:t>Fulfil worker screening requirements and ensure all workers have been screened.</a:t>
            </a:r>
          </a:p>
          <a:p>
            <a:pPr lvl="0"/>
            <a:r>
              <a:rPr lang="en-AU" sz="2800" dirty="0">
                <a:latin typeface="Arial" panose="020B0604020202020204" pitchFamily="34" charset="0"/>
                <a:cs typeface="Arial" panose="020B0604020202020204" pitchFamily="34" charset="0"/>
              </a:rPr>
              <a:t>If applicable, meet the behaviour support requirements, including reporting the use of restrictive practices to the NDIS Commission.</a:t>
            </a:r>
          </a:p>
          <a:p>
            <a:r>
              <a:rPr lang="en-AU" sz="2800" dirty="0">
                <a:latin typeface="Arial" panose="020B0604020202020204" pitchFamily="34" charset="0"/>
                <a:cs typeface="Arial" panose="020B0604020202020204" pitchFamily="34" charset="0"/>
              </a:rPr>
              <a:t>All workers of registered NDIS providers must complete a worker orientation e-learning module called </a:t>
            </a:r>
            <a:r>
              <a:rPr lang="en-AU" sz="2800" i="1" dirty="0">
                <a:latin typeface="Arial" panose="020B0604020202020204" pitchFamily="34" charset="0"/>
                <a:cs typeface="Arial" panose="020B0604020202020204" pitchFamily="34" charset="0"/>
              </a:rPr>
              <a:t>Quality, Safety and You </a:t>
            </a:r>
            <a:r>
              <a:rPr lang="en-AU" sz="2800" dirty="0">
                <a:latin typeface="Arial" panose="020B0604020202020204" pitchFamily="34" charset="0"/>
                <a:cs typeface="Arial" panose="020B0604020202020204" pitchFamily="34" charset="0"/>
              </a:rPr>
              <a:t>that covers human rights, respect, risk, and the roles and responsibilities of NDIS workers.</a:t>
            </a:r>
          </a:p>
          <a:p>
            <a:pPr marL="0" indent="0">
              <a:buNone/>
            </a:pPr>
            <a:endParaRPr lang="en-AU" sz="7200" dirty="0"/>
          </a:p>
        </p:txBody>
      </p:sp>
    </p:spTree>
    <p:extLst>
      <p:ext uri="{BB962C8B-B14F-4D97-AF65-F5344CB8AC3E}">
        <p14:creationId xmlns:p14="http://schemas.microsoft.com/office/powerpoint/2010/main" val="410777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US" dirty="0">
                <a:hlinkClick r:id="rId2"/>
              </a:rPr>
              <a:t>Glossary of NDIS related terms and acronyms</a:t>
            </a:r>
            <a:endParaRPr lang="en-US" dirty="0"/>
          </a:p>
          <a:p>
            <a:pPr marL="0" indent="0">
              <a:buNone/>
            </a:pPr>
            <a:endParaRPr lang="en-US" dirty="0"/>
          </a:p>
          <a:p>
            <a:pPr marL="0" indent="0">
              <a:buNone/>
            </a:pPr>
            <a:r>
              <a:rPr lang="en-US" dirty="0">
                <a:hlinkClick r:id="rId3"/>
              </a:rPr>
              <a:t>References</a:t>
            </a:r>
            <a:endParaRPr lang="en-US" dirty="0"/>
          </a:p>
          <a:p>
            <a:pPr marL="0" indent="0">
              <a:buNone/>
            </a:pPr>
            <a:endParaRPr lang="en-US" dirty="0"/>
          </a:p>
          <a:p>
            <a:pPr marL="0" indent="0">
              <a:buNone/>
            </a:pPr>
            <a:r>
              <a:rPr lang="en-US" dirty="0">
                <a:hlinkClick r:id="rId4"/>
              </a:rPr>
              <a:t>Useful websites</a:t>
            </a:r>
            <a:endParaRPr lang="en-AU" dirty="0"/>
          </a:p>
        </p:txBody>
      </p:sp>
    </p:spTree>
    <p:extLst>
      <p:ext uri="{BB962C8B-B14F-4D97-AF65-F5344CB8AC3E}">
        <p14:creationId xmlns:p14="http://schemas.microsoft.com/office/powerpoint/2010/main" val="143238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Stay in touch with Parkinson’s NSW </a:t>
            </a:r>
            <a:endParaRPr lang="en-AU" dirty="0"/>
          </a:p>
        </p:txBody>
      </p:sp>
      <p:sp>
        <p:nvSpPr>
          <p:cNvPr id="8" name="Text Placeholder 6">
            <a:extLst>
              <a:ext uri="{FF2B5EF4-FFF2-40B4-BE49-F238E27FC236}">
                <a16:creationId xmlns:a16="http://schemas.microsoft.com/office/drawing/2014/main" id="{69091967-0FD5-4736-B6FA-F1D69C914053}"/>
              </a:ext>
            </a:extLst>
          </p:cNvPr>
          <p:cNvSpPr>
            <a:spLocks noGrp="1"/>
          </p:cNvSpPr>
          <p:nvPr>
            <p:ph sz="half" idx="1"/>
          </p:nvPr>
        </p:nvSpPr>
        <p:spPr>
          <a:xfrm>
            <a:off x="628650" y="1825625"/>
            <a:ext cx="3886200" cy="4351338"/>
          </a:xfrm>
        </p:spPr>
        <p:txBody>
          <a:bodyPr>
            <a:normAutofit/>
          </a:bodyPr>
          <a:lstStyle/>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Website</a:t>
            </a:r>
          </a:p>
          <a:p>
            <a:pPr marL="0" indent="0" algn="ctr">
              <a:buNone/>
            </a:pPr>
            <a:r>
              <a:rPr lang="en-AU" sz="2400" dirty="0">
                <a:latin typeface="Arial" panose="020B0604020202020204" pitchFamily="34" charset="0"/>
                <a:cs typeface="Arial" panose="020B0604020202020204" pitchFamily="34" charset="0"/>
                <a:hlinkClick r:id="rId2"/>
              </a:rPr>
              <a:t>www.parkinsonsnsw.org.au</a:t>
            </a:r>
            <a:r>
              <a:rPr lang="en-AU" sz="2400" dirty="0">
                <a:latin typeface="Arial" panose="020B0604020202020204" pitchFamily="34" charset="0"/>
                <a:cs typeface="Arial" panose="020B0604020202020204" pitchFamily="34" charset="0"/>
              </a:rPr>
              <a:t> </a:t>
            </a: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Info</a:t>
            </a:r>
            <a:r>
              <a:rPr lang="en-AU" sz="2400" dirty="0">
                <a:latin typeface="Arial" panose="020B0604020202020204" pitchFamily="34" charset="0"/>
                <a:cs typeface="Arial" panose="020B0604020202020204" pitchFamily="34" charset="0"/>
              </a:rPr>
              <a:t>Line</a:t>
            </a:r>
          </a:p>
          <a:p>
            <a:pPr marL="0" indent="0" algn="ctr">
              <a:buNone/>
            </a:pPr>
            <a:r>
              <a:rPr lang="en-AU" sz="2400" dirty="0">
                <a:solidFill>
                  <a:schemeClr val="tx1"/>
                </a:solidFill>
                <a:latin typeface="Arial" panose="020B0604020202020204" pitchFamily="34" charset="0"/>
                <a:cs typeface="Arial" panose="020B0604020202020204" pitchFamily="34" charset="0"/>
              </a:rPr>
              <a:t>1800 644 189</a:t>
            </a: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B8D4F-1C19-4B8E-B86D-A36421E059C8}"/>
              </a:ext>
            </a:extLst>
          </p:cNvPr>
          <p:cNvSpPr>
            <a:spLocks noGrp="1"/>
          </p:cNvSpPr>
          <p:nvPr>
            <p:ph sz="half" idx="2"/>
          </p:nvPr>
        </p:nvSpPr>
        <p:spPr>
          <a:xfrm>
            <a:off x="4629150" y="1825625"/>
            <a:ext cx="3886200" cy="4351338"/>
          </a:xfrm>
        </p:spPr>
        <p:txBody>
          <a:bodyPr/>
          <a:lstStyle/>
          <a:p>
            <a:pPr marL="0" indent="0" algn="ctr">
              <a:buNone/>
            </a:pPr>
            <a:r>
              <a:rPr lang="en-AU" dirty="0">
                <a:latin typeface="Arial" panose="020B0604020202020204" pitchFamily="34" charset="0"/>
                <a:cs typeface="Arial" panose="020B0604020202020204" pitchFamily="34" charset="0"/>
              </a:rPr>
              <a:t>Social media</a:t>
            </a:r>
          </a:p>
          <a:p>
            <a:pPr marL="0" indent="0" algn="ctr">
              <a:buNone/>
            </a:pPr>
            <a:r>
              <a:rPr lang="en-AU" dirty="0">
                <a:latin typeface="Arial" panose="020B0604020202020204" pitchFamily="34" charset="0"/>
                <a:cs typeface="Arial" panose="020B0604020202020204" pitchFamily="34" charset="0"/>
              </a:rPr>
              <a:t>    Facebook </a:t>
            </a:r>
          </a:p>
          <a:p>
            <a:pPr marL="0" indent="0" algn="ctr">
              <a:buNone/>
            </a:pPr>
            <a:r>
              <a:rPr lang="en-AU" dirty="0">
                <a:latin typeface="Arial" panose="020B0604020202020204" pitchFamily="34" charset="0"/>
                <a:cs typeface="Arial" panose="020B0604020202020204" pitchFamily="34" charset="0"/>
              </a:rPr>
              <a:t>Twitter</a:t>
            </a:r>
          </a:p>
          <a:p>
            <a:pPr marL="0" indent="0" algn="ctr">
              <a:buNone/>
            </a:pPr>
            <a:r>
              <a:rPr lang="en-AU" dirty="0">
                <a:latin typeface="Arial" panose="020B0604020202020204" pitchFamily="34" charset="0"/>
                <a:cs typeface="Arial" panose="020B0604020202020204" pitchFamily="34" charset="0"/>
              </a:rPr>
              <a:t>  LinkedIn</a:t>
            </a:r>
          </a:p>
          <a:p>
            <a:pPr marL="0" indent="0" algn="ctr">
              <a:buNone/>
            </a:pPr>
            <a:r>
              <a:rPr lang="en-AU" dirty="0">
                <a:latin typeface="Arial" panose="020B0604020202020204" pitchFamily="34" charset="0"/>
                <a:cs typeface="Arial" panose="020B0604020202020204" pitchFamily="34" charset="0"/>
              </a:rPr>
              <a:t>     Instagram</a:t>
            </a:r>
          </a:p>
          <a:p>
            <a:pPr marL="0" indent="0" algn="ctr">
              <a:buNone/>
            </a:pPr>
            <a:r>
              <a:rPr lang="en-AU" dirty="0">
                <a:latin typeface="Arial" panose="020B0604020202020204" pitchFamily="34" charset="0"/>
                <a:cs typeface="Arial" panose="020B0604020202020204" pitchFamily="34" charset="0"/>
              </a:rPr>
              <a:t>  YouTube</a:t>
            </a:r>
          </a:p>
        </p:txBody>
      </p:sp>
      <p:grpSp>
        <p:nvGrpSpPr>
          <p:cNvPr id="3" name="Group 2">
            <a:extLst>
              <a:ext uri="{FF2B5EF4-FFF2-40B4-BE49-F238E27FC236}">
                <a16:creationId xmlns:a16="http://schemas.microsoft.com/office/drawing/2014/main" id="{3B6D6EB1-9821-4649-A99B-A04EBFD6EAC3}"/>
              </a:ext>
            </a:extLst>
          </p:cNvPr>
          <p:cNvGrpSpPr/>
          <p:nvPr/>
        </p:nvGrpSpPr>
        <p:grpSpPr>
          <a:xfrm>
            <a:off x="5422027" y="2328168"/>
            <a:ext cx="442694" cy="2546812"/>
            <a:chOff x="5422027" y="2328168"/>
            <a:chExt cx="442694" cy="2546812"/>
          </a:xfrm>
        </p:grpSpPr>
        <p:pic>
          <p:nvPicPr>
            <p:cNvPr id="11" name="Picture 10" descr="A picture containing object, first-aid kit&#10;&#10;Description generated with high confidence">
              <a:hlinkClick r:id="rId3"/>
              <a:extLst>
                <a:ext uri="{FF2B5EF4-FFF2-40B4-BE49-F238E27FC236}">
                  <a16:creationId xmlns:a16="http://schemas.microsoft.com/office/drawing/2014/main" id="{C41B86B5-0556-4F88-809D-11138EEB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328168"/>
              <a:ext cx="428625" cy="428625"/>
            </a:xfrm>
            <a:prstGeom prst="rect">
              <a:avLst/>
            </a:prstGeom>
          </p:spPr>
        </p:pic>
        <p:pic>
          <p:nvPicPr>
            <p:cNvPr id="12" name="Picture 11">
              <a:hlinkClick r:id="rId5"/>
              <a:extLst>
                <a:ext uri="{FF2B5EF4-FFF2-40B4-BE49-F238E27FC236}">
                  <a16:creationId xmlns:a16="http://schemas.microsoft.com/office/drawing/2014/main" id="{9C0440D8-D71D-4185-96EC-17B41AB72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028" y="2860824"/>
              <a:ext cx="428625" cy="428625"/>
            </a:xfrm>
            <a:prstGeom prst="rect">
              <a:avLst/>
            </a:prstGeom>
          </p:spPr>
        </p:pic>
        <p:pic>
          <p:nvPicPr>
            <p:cNvPr id="13" name="Picture 12">
              <a:hlinkClick r:id="rId7"/>
              <a:extLst>
                <a:ext uri="{FF2B5EF4-FFF2-40B4-BE49-F238E27FC236}">
                  <a16:creationId xmlns:a16="http://schemas.microsoft.com/office/drawing/2014/main" id="{60A43F59-9FA0-4807-99E2-6A12C3593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2027" y="3912344"/>
              <a:ext cx="428625" cy="428625"/>
            </a:xfrm>
            <a:prstGeom prst="rect">
              <a:avLst/>
            </a:prstGeom>
          </p:spPr>
        </p:pic>
        <p:pic>
          <p:nvPicPr>
            <p:cNvPr id="14" name="Picture 13">
              <a:hlinkClick r:id="rId9"/>
              <a:extLst>
                <a:ext uri="{FF2B5EF4-FFF2-40B4-BE49-F238E27FC236}">
                  <a16:creationId xmlns:a16="http://schemas.microsoft.com/office/drawing/2014/main" id="{20EA4FB1-8761-4AB9-97DF-FECAE8A123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96" y="4446355"/>
              <a:ext cx="428625" cy="428625"/>
            </a:xfrm>
            <a:prstGeom prst="rect">
              <a:avLst/>
            </a:prstGeom>
          </p:spPr>
        </p:pic>
        <p:pic>
          <p:nvPicPr>
            <p:cNvPr id="15" name="Picture 14">
              <a:hlinkClick r:id="rId11"/>
              <a:extLst>
                <a:ext uri="{FF2B5EF4-FFF2-40B4-BE49-F238E27FC236}">
                  <a16:creationId xmlns:a16="http://schemas.microsoft.com/office/drawing/2014/main" id="{5CBF7F2D-8720-4DCB-B246-9F2AB9119B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321" y="3411936"/>
              <a:ext cx="428400" cy="428400"/>
            </a:xfrm>
            <a:prstGeom prst="rect">
              <a:avLst/>
            </a:prstGeom>
          </p:spPr>
        </p:pic>
      </p:grpSp>
    </p:spTree>
    <p:extLst>
      <p:ext uri="{BB962C8B-B14F-4D97-AF65-F5344CB8AC3E}">
        <p14:creationId xmlns:p14="http://schemas.microsoft.com/office/powerpoint/2010/main" val="410068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7CB9FD-89C8-4478-B207-48FDDA2BC92A}"/>
              </a:ext>
            </a:extLst>
          </p:cNvPr>
          <p:cNvSpPr>
            <a:spLocks noGrp="1"/>
          </p:cNvSpPr>
          <p:nvPr>
            <p:ph type="title"/>
          </p:nvPr>
        </p:nvSpPr>
        <p:spPr>
          <a:xfrm>
            <a:off x="623888" y="486561"/>
            <a:ext cx="7886700" cy="2104500"/>
          </a:xfrm>
        </p:spPr>
        <p:txBody>
          <a:bodyPr>
            <a:norm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A toolkit for developing strategic service provider leadership in the NDIS environment</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F0D959-4426-4C9D-9334-85C32DBB9978}"/>
              </a:ext>
            </a:extLst>
          </p:cNvPr>
          <p:cNvSpPr>
            <a:spLocks noGrp="1"/>
          </p:cNvSpPr>
          <p:nvPr>
            <p:ph type="body" idx="1"/>
          </p:nvPr>
        </p:nvSpPr>
        <p:spPr>
          <a:xfrm>
            <a:off x="623888" y="3224343"/>
            <a:ext cx="7886700" cy="1500187"/>
          </a:xfrm>
        </p:spPr>
        <p:txBody>
          <a:bodyPr>
            <a:normAutofit/>
          </a:bodyPr>
          <a:lstStyle/>
          <a:p>
            <a:r>
              <a:rPr lang="en-US" sz="3200" b="1" dirty="0">
                <a:solidFill>
                  <a:srgbClr val="A51890"/>
                </a:solidFill>
              </a:rPr>
              <a:t>Toolkit Section 3</a:t>
            </a:r>
          </a:p>
          <a:p>
            <a:r>
              <a:rPr lang="en-US" sz="3200" b="1" dirty="0">
                <a:solidFill>
                  <a:srgbClr val="A51890"/>
                </a:solidFill>
              </a:rPr>
              <a:t>Overview</a:t>
            </a:r>
            <a:endParaRPr lang="en-AU" sz="3200" b="1" dirty="0">
              <a:solidFill>
                <a:srgbClr val="A51890"/>
              </a:solidFill>
            </a:endParaRPr>
          </a:p>
        </p:txBody>
      </p:sp>
    </p:spTree>
    <p:extLst>
      <p:ext uri="{BB962C8B-B14F-4D97-AF65-F5344CB8AC3E}">
        <p14:creationId xmlns:p14="http://schemas.microsoft.com/office/powerpoint/2010/main" val="380170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Funding Acknowledgment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r>
              <a:rPr lang="en-US" dirty="0"/>
              <a:t>This instructional Toolkit has been produced by Parkinson’s NSW with grant funding from the Australian Government through</a:t>
            </a:r>
            <a:r>
              <a:rPr lang="en-AU" dirty="0">
                <a:latin typeface="Arial" panose="020B0604020202020204" pitchFamily="34" charset="0"/>
                <a:cs typeface="Arial" panose="020B0604020202020204" pitchFamily="34" charset="0"/>
              </a:rPr>
              <a:t> the NDIS Quality and Safeguards Commission </a:t>
            </a:r>
            <a:r>
              <a:rPr lang="en-AU" i="1" dirty="0">
                <a:latin typeface="Arial" panose="020B0604020202020204" pitchFamily="34" charset="0"/>
                <a:cs typeface="Arial" panose="020B0604020202020204" pitchFamily="34" charset="0"/>
              </a:rPr>
              <a:t>Support for NDIS Providers Program</a:t>
            </a:r>
            <a:r>
              <a:rPr lang="en-AU" dirty="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program supports NDIS providers to meet their quality and safeguarding responsibilities as they transition to the new NDIS arrangements and funds the development and delivery of tools and resources that will be available to all NDIS providers.</a:t>
            </a:r>
            <a:endParaRPr lang="en-AU" dirty="0"/>
          </a:p>
        </p:txBody>
      </p:sp>
    </p:spTree>
    <p:extLst>
      <p:ext uri="{BB962C8B-B14F-4D97-AF65-F5344CB8AC3E}">
        <p14:creationId xmlns:p14="http://schemas.microsoft.com/office/powerpoint/2010/main" val="411011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Section 3   </a:t>
            </a:r>
            <a:endParaRPr lang="en-AU" dirty="0">
              <a:latin typeface="Arial" panose="020B0604020202020204" pitchFamily="34" charset="0"/>
              <a:cs typeface="Arial" panose="020B0604020202020204" pitchFamily="34" charset="0"/>
            </a:endParaRPr>
          </a:p>
          <a:p>
            <a:pPr marL="0" indent="0">
              <a:buNone/>
            </a:pPr>
            <a:endParaRPr lang="en-AU" b="1" dirty="0">
              <a:solidFill>
                <a:srgbClr val="7030A0"/>
              </a:solidFill>
              <a:latin typeface="Arial" panose="020B0604020202020204" pitchFamily="34" charset="0"/>
              <a:cs typeface="Arial" panose="020B0604020202020204" pitchFamily="34" charset="0"/>
            </a:endParaRPr>
          </a:p>
          <a:p>
            <a:pPr marL="0" indent="0">
              <a:buNone/>
            </a:pPr>
            <a:r>
              <a:rPr lang="en-AU" b="1" dirty="0">
                <a:solidFill>
                  <a:srgbClr val="A51890"/>
                </a:solidFill>
                <a:latin typeface="Arial" panose="020B0604020202020204" pitchFamily="34" charset="0"/>
                <a:cs typeface="Arial" panose="020B0604020202020204" pitchFamily="34" charset="0"/>
              </a:rPr>
              <a:t>NDIS Registration Process</a:t>
            </a:r>
            <a:endParaRPr lang="en-AU" dirty="0">
              <a:solidFill>
                <a:srgbClr val="A51890"/>
              </a:solidFill>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3</a:t>
            </a:r>
          </a:p>
        </p:txBody>
      </p:sp>
    </p:spTree>
    <p:extLst>
      <p:ext uri="{BB962C8B-B14F-4D97-AF65-F5344CB8AC3E}">
        <p14:creationId xmlns:p14="http://schemas.microsoft.com/office/powerpoint/2010/main" val="15507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55000" lnSpcReduction="20000"/>
          </a:bodyPr>
          <a:lstStyle/>
          <a:p>
            <a:pPr marL="0" indent="0">
              <a:buNone/>
            </a:pPr>
            <a:r>
              <a:rPr lang="en-AU" sz="5100" b="1" dirty="0">
                <a:latin typeface="Arial" panose="020B0604020202020204" pitchFamily="34" charset="0"/>
                <a:cs typeface="Arial" panose="020B0604020202020204" pitchFamily="34" charset="0"/>
              </a:rPr>
              <a:t>Content overview:</a:t>
            </a:r>
          </a:p>
          <a:p>
            <a:r>
              <a:rPr lang="en-AU" sz="3800" dirty="0">
                <a:latin typeface="Arial" panose="020B0604020202020204" pitchFamily="34" charset="0"/>
                <a:cs typeface="Arial" panose="020B0604020202020204" pitchFamily="34" charset="0"/>
              </a:rPr>
              <a:t>Introduction</a:t>
            </a:r>
          </a:p>
          <a:p>
            <a:r>
              <a:rPr lang="en-AU" sz="3800" dirty="0">
                <a:latin typeface="Arial" panose="020B0604020202020204" pitchFamily="34" charset="0"/>
                <a:cs typeface="Arial" panose="020B0604020202020204" pitchFamily="34" charset="0"/>
              </a:rPr>
              <a:t>Registration - how?</a:t>
            </a:r>
          </a:p>
          <a:p>
            <a:r>
              <a:rPr lang="en-AU" sz="3800" dirty="0">
                <a:latin typeface="Arial" panose="020B0604020202020204" pitchFamily="34" charset="0"/>
                <a:cs typeface="Arial" panose="020B0604020202020204" pitchFamily="34" charset="0"/>
              </a:rPr>
              <a:t>The NDIS Commission Practice Standards</a:t>
            </a:r>
          </a:p>
          <a:p>
            <a:r>
              <a:rPr lang="en-AU" sz="3800" dirty="0">
                <a:latin typeface="Arial" panose="020B0604020202020204" pitchFamily="34" charset="0"/>
                <a:cs typeface="Arial" panose="020B0604020202020204" pitchFamily="34" charset="0"/>
              </a:rPr>
              <a:t>The process for new provider registration</a:t>
            </a:r>
          </a:p>
          <a:p>
            <a:r>
              <a:rPr lang="en-AU" sz="3800" dirty="0">
                <a:latin typeface="Arial" panose="020B0604020202020204" pitchFamily="34" charset="0"/>
                <a:cs typeface="Arial" panose="020B0604020202020204" pitchFamily="34" charset="0"/>
              </a:rPr>
              <a:t>NDIS registration renewal</a:t>
            </a:r>
          </a:p>
          <a:p>
            <a:r>
              <a:rPr lang="en-AU" sz="3800" dirty="0">
                <a:latin typeface="Arial" panose="020B0604020202020204" pitchFamily="34" charset="0"/>
                <a:cs typeface="Arial" panose="020B0604020202020204" pitchFamily="34" charset="0"/>
              </a:rPr>
              <a:t>Conditions of registration</a:t>
            </a:r>
          </a:p>
          <a:p>
            <a:r>
              <a:rPr lang="en-AU" sz="3800" dirty="0">
                <a:latin typeface="Arial" panose="020B0604020202020204" pitchFamily="34" charset="0"/>
                <a:cs typeface="Arial" panose="020B0604020202020204" pitchFamily="34" charset="0"/>
              </a:rPr>
              <a:t>NDIS Commission resources to assist with registration </a:t>
            </a:r>
          </a:p>
          <a:p>
            <a:pPr marL="0" indent="0">
              <a:buNone/>
            </a:pPr>
            <a:r>
              <a:rPr lang="en-AU" sz="2800" b="1" dirty="0">
                <a:latin typeface="Arial" panose="020B0604020202020204" pitchFamily="34" charset="0"/>
                <a:cs typeface="Arial" panose="020B0604020202020204" pitchFamily="34" charset="0"/>
              </a:rPr>
              <a:t> </a:t>
            </a:r>
            <a:endParaRPr lang="en-AU" sz="2800" dirty="0">
              <a:latin typeface="Arial" panose="020B0604020202020204" pitchFamily="34" charset="0"/>
              <a:cs typeface="Arial" panose="020B0604020202020204" pitchFamily="34" charset="0"/>
            </a:endParaRPr>
          </a:p>
          <a:p>
            <a:pPr marL="0" indent="0">
              <a:buNone/>
            </a:pPr>
            <a:r>
              <a:rPr lang="en-AU" sz="3600" b="1" dirty="0">
                <a:latin typeface="Arial" panose="020B0604020202020204" pitchFamily="34" charset="0"/>
                <a:cs typeface="Arial" panose="020B0604020202020204" pitchFamily="34" charset="0"/>
              </a:rPr>
              <a:t>Glossary</a:t>
            </a:r>
            <a:endParaRPr lang="en-AU" sz="3600" dirty="0">
              <a:latin typeface="Arial" panose="020B0604020202020204" pitchFamily="34" charset="0"/>
              <a:cs typeface="Arial" panose="020B0604020202020204" pitchFamily="34" charset="0"/>
            </a:endParaRPr>
          </a:p>
          <a:p>
            <a:pPr marL="0" indent="0">
              <a:buNone/>
            </a:pPr>
            <a:r>
              <a:rPr lang="en-AU" sz="3600" b="1" dirty="0">
                <a:latin typeface="Arial" panose="020B0604020202020204" pitchFamily="34" charset="0"/>
                <a:cs typeface="Arial" panose="020B0604020202020204" pitchFamily="34" charset="0"/>
              </a:rPr>
              <a:t>References</a:t>
            </a:r>
            <a:endParaRPr lang="en-AU" sz="3600" dirty="0">
              <a:latin typeface="Arial" panose="020B0604020202020204" pitchFamily="34" charset="0"/>
              <a:cs typeface="Arial" panose="020B0604020202020204" pitchFamily="34" charset="0"/>
            </a:endParaRPr>
          </a:p>
          <a:p>
            <a:pPr marL="0" indent="0">
              <a:buNone/>
            </a:pPr>
            <a:r>
              <a:rPr lang="en-AU" sz="3600" b="1" dirty="0">
                <a:latin typeface="Arial" panose="020B0604020202020204" pitchFamily="34" charset="0"/>
                <a:cs typeface="Arial" panose="020B0604020202020204" pitchFamily="34" charset="0"/>
              </a:rPr>
              <a:t>Useful Websites</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9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normAutofit/>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Key points:</a:t>
            </a:r>
          </a:p>
          <a:p>
            <a:r>
              <a:rPr lang="en-AU" sz="2800" dirty="0">
                <a:latin typeface="Arial" panose="020B0604020202020204" pitchFamily="34" charset="0"/>
                <a:cs typeface="Arial" panose="020B0604020202020204" pitchFamily="34" charset="0"/>
              </a:rPr>
              <a:t>Section 3 of the Toolkit provides an overview of information to inform decision making and the process for registering to become an NDIS Approved Provider (or not). </a:t>
            </a:r>
          </a:p>
          <a:p>
            <a:r>
              <a:rPr lang="en-AU" sz="2800" dirty="0">
                <a:latin typeface="Arial" panose="020B0604020202020204" pitchFamily="34" charset="0"/>
                <a:cs typeface="Arial" panose="020B0604020202020204" pitchFamily="34" charset="0"/>
              </a:rPr>
              <a:t>The NDIS Quality and Safeguards Commission manages the registration and quality assurance of new (registration) and existing (registration renewal) NDIS providers. </a:t>
            </a:r>
          </a:p>
          <a:p>
            <a:r>
              <a:rPr lang="en-AU" sz="2800" dirty="0">
                <a:latin typeface="Arial" panose="020B0604020202020204" pitchFamily="34" charset="0"/>
                <a:cs typeface="Arial" panose="020B0604020202020204" pitchFamily="34" charset="0"/>
              </a:rPr>
              <a:t>It is the Commission that regulates the NDIS market.</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sz="2800" b="1" dirty="0">
                <a:latin typeface="Arial" panose="020B0604020202020204" pitchFamily="34" charset="0"/>
                <a:cs typeface="Arial" panose="020B0604020202020204" pitchFamily="34" charset="0"/>
              </a:rPr>
              <a:t>Key points:</a:t>
            </a:r>
          </a:p>
          <a:p>
            <a:r>
              <a:rPr lang="en-AU" sz="2800" dirty="0">
                <a:latin typeface="Arial" panose="020B0604020202020204" pitchFamily="34" charset="0"/>
                <a:cs typeface="Arial" panose="020B0604020202020204" pitchFamily="34" charset="0"/>
              </a:rPr>
              <a:t>As of 1 December 2020 both registration as a new NDIS provider and renewing existing NDIS registration is completed via the NDIS Commission website.</a:t>
            </a:r>
          </a:p>
          <a:p>
            <a:pPr marL="0" indent="0" algn="ctr">
              <a:buNone/>
            </a:pPr>
            <a:r>
              <a:rPr lang="en-AU" sz="2800" dirty="0">
                <a:latin typeface="Arial" panose="020B0604020202020204" pitchFamily="34" charset="0"/>
                <a:cs typeface="Arial" panose="020B0604020202020204" pitchFamily="34" charset="0"/>
                <a:hlinkClick r:id="rId2"/>
              </a:rPr>
              <a:t>www.ndiscommission.gov.au</a:t>
            </a:r>
            <a:r>
              <a:rPr lang="en-AU" sz="2800" dirty="0">
                <a:latin typeface="Arial" panose="020B0604020202020204" pitchFamily="34" charset="0"/>
                <a:cs typeface="Arial" panose="020B0604020202020204" pitchFamily="34" charset="0"/>
              </a:rPr>
              <a:t>  </a:t>
            </a:r>
          </a:p>
          <a:p>
            <a:r>
              <a:rPr lang="en-AU" sz="2800" dirty="0">
                <a:latin typeface="Arial" panose="020B0604020202020204" pitchFamily="34" charset="0"/>
                <a:cs typeface="Arial" panose="020B0604020202020204" pitchFamily="34" charset="0"/>
              </a:rPr>
              <a:t>Since its launch on 1 July 2019, the NDIS Commission has become the one source of truth for all aspects of registration </a:t>
            </a:r>
          </a:p>
        </p:txBody>
      </p:sp>
    </p:spTree>
    <p:extLst>
      <p:ext uri="{BB962C8B-B14F-4D97-AF65-F5344CB8AC3E}">
        <p14:creationId xmlns:p14="http://schemas.microsoft.com/office/powerpoint/2010/main" val="36566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sz="2800" dirty="0">
                <a:latin typeface="Arial" panose="020B0604020202020204" pitchFamily="34" charset="0"/>
                <a:cs typeface="Arial" panose="020B0604020202020204" pitchFamily="34" charset="0"/>
              </a:rPr>
              <a:t>To be registered, providers must demonstrate they meet standards of quality and safety in the services and supports they deliver or intend to deliver. </a:t>
            </a:r>
          </a:p>
          <a:p>
            <a:r>
              <a:rPr lang="en-AU" sz="2800" dirty="0">
                <a:latin typeface="Arial" panose="020B0604020202020204" pitchFamily="34" charset="0"/>
                <a:cs typeface="Arial" panose="020B0604020202020204" pitchFamily="34" charset="0"/>
              </a:rPr>
              <a:t>The standards of quality and safety are articulated in the NDIS Practice Standards and Quality Indicators and contained within the NDIS Provider Application Pack referenced in detail in the Toolkit.</a:t>
            </a:r>
          </a:p>
        </p:txBody>
      </p:sp>
    </p:spTree>
    <p:extLst>
      <p:ext uri="{BB962C8B-B14F-4D97-AF65-F5344CB8AC3E}">
        <p14:creationId xmlns:p14="http://schemas.microsoft.com/office/powerpoint/2010/main" val="333562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3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sz="3000" b="1" dirty="0">
                <a:latin typeface="Arial" panose="020B0604020202020204" pitchFamily="34" charset="0"/>
                <a:cs typeface="Arial" panose="020B0604020202020204" pitchFamily="34" charset="0"/>
              </a:rPr>
              <a:t>The process for new provider registration:</a:t>
            </a:r>
          </a:p>
          <a:p>
            <a:pPr marL="0" indent="0">
              <a:buNone/>
            </a:pPr>
            <a:r>
              <a:rPr lang="en-AU" sz="2400" b="1" dirty="0">
                <a:latin typeface="Arial" panose="020B0604020202020204" pitchFamily="34" charset="0"/>
                <a:cs typeface="Arial" panose="020B0604020202020204" pitchFamily="34" charset="0"/>
              </a:rPr>
              <a:t>Step 1:</a:t>
            </a:r>
            <a:r>
              <a:rPr lang="en-AU" sz="2400" dirty="0">
                <a:latin typeface="Arial" panose="020B0604020202020204" pitchFamily="34" charset="0"/>
                <a:cs typeface="Arial" panose="020B0604020202020204" pitchFamily="34" charset="0"/>
              </a:rPr>
              <a:t> Complete an online application form on the Commission website.</a:t>
            </a:r>
          </a:p>
          <a:p>
            <a:pPr marL="0" indent="0">
              <a:buNone/>
            </a:pPr>
            <a:r>
              <a:rPr lang="en-AU" sz="2400" b="1" dirty="0">
                <a:latin typeface="Arial" panose="020B0604020202020204" pitchFamily="34" charset="0"/>
                <a:cs typeface="Arial" panose="020B0604020202020204" pitchFamily="34" charset="0"/>
              </a:rPr>
              <a:t>Step 2:</a:t>
            </a:r>
            <a:r>
              <a:rPr lang="en-AU" sz="2400" dirty="0">
                <a:latin typeface="Arial" panose="020B0604020202020204" pitchFamily="34" charset="0"/>
                <a:cs typeface="Arial" panose="020B0604020202020204" pitchFamily="34" charset="0"/>
              </a:rPr>
              <a:t> Select an approved external third party NDIS approved quality auditor.</a:t>
            </a:r>
          </a:p>
          <a:p>
            <a:pPr marL="0" indent="0">
              <a:buNone/>
            </a:pPr>
            <a:r>
              <a:rPr lang="en-AU" sz="2400" b="1" dirty="0">
                <a:latin typeface="Arial" panose="020B0604020202020204" pitchFamily="34" charset="0"/>
                <a:cs typeface="Arial" panose="020B0604020202020204" pitchFamily="34" charset="0"/>
              </a:rPr>
              <a:t>Step 3:</a:t>
            </a:r>
            <a:r>
              <a:rPr lang="en-AU" sz="2400" dirty="0">
                <a:latin typeface="Arial" panose="020B0604020202020204" pitchFamily="34" charset="0"/>
                <a:cs typeface="Arial" panose="020B0604020202020204" pitchFamily="34" charset="0"/>
              </a:rPr>
              <a:t> Undergo an NDIS registration ‘verification’ or ‘certification’ audit against the Practice Standards.</a:t>
            </a:r>
          </a:p>
          <a:p>
            <a:pPr marL="0" indent="0">
              <a:buNone/>
            </a:pPr>
            <a:r>
              <a:rPr lang="en-AU" sz="2400" b="1" dirty="0">
                <a:latin typeface="Arial" panose="020B0604020202020204" pitchFamily="34" charset="0"/>
                <a:cs typeface="Arial" panose="020B0604020202020204" pitchFamily="34" charset="0"/>
              </a:rPr>
              <a:t>Step 4:</a:t>
            </a:r>
            <a:r>
              <a:rPr lang="en-AU" sz="2400" dirty="0">
                <a:latin typeface="Arial" panose="020B0604020202020204" pitchFamily="34" charset="0"/>
                <a:cs typeface="Arial" panose="020B0604020202020204" pitchFamily="34" charset="0"/>
              </a:rPr>
              <a:t> The NDIS Commission assesses the application and makes a decision.</a:t>
            </a:r>
          </a:p>
          <a:p>
            <a:pPr marL="0" indent="0">
              <a:buNone/>
            </a:pPr>
            <a:r>
              <a:rPr lang="en-AU" sz="2400" b="1" dirty="0">
                <a:latin typeface="Arial" panose="020B0604020202020204" pitchFamily="34" charset="0"/>
                <a:cs typeface="Arial" panose="020B0604020202020204" pitchFamily="34" charset="0"/>
              </a:rPr>
              <a:t>Step 5:</a:t>
            </a:r>
            <a:r>
              <a:rPr lang="en-AU" sz="2400" dirty="0">
                <a:latin typeface="Arial" panose="020B0604020202020204" pitchFamily="34" charset="0"/>
                <a:cs typeface="Arial" panose="020B0604020202020204" pitchFamily="34" charset="0"/>
              </a:rPr>
              <a:t> Receive the application outcome.</a:t>
            </a:r>
          </a:p>
        </p:txBody>
      </p:sp>
    </p:spTree>
    <p:extLst>
      <p:ext uri="{BB962C8B-B14F-4D97-AF65-F5344CB8AC3E}">
        <p14:creationId xmlns:p14="http://schemas.microsoft.com/office/powerpoint/2010/main" val="97456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NSW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1513</TotalTime>
  <Words>819</Words>
  <Application>Microsoft Office PowerPoint</Application>
  <PresentationFormat>On-screen Show (4:3)</PresentationFormat>
  <Paragraphs>99</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Office Theme</vt:lpstr>
      <vt:lpstr>PowerPoint Presentation</vt:lpstr>
      <vt:lpstr>A toolkit for developing strategic service provider leadership in the NDIS environment</vt:lpstr>
      <vt:lpstr>Funding Acknowledgment</vt:lpstr>
      <vt:lpstr>Toolkit Section 3</vt:lpstr>
      <vt:lpstr>Toolkit Section 3</vt:lpstr>
      <vt:lpstr>Toolkit Section 3</vt:lpstr>
      <vt:lpstr>Toolkit Section 3</vt:lpstr>
      <vt:lpstr>Toolkit Section 3</vt:lpstr>
      <vt:lpstr>Toolkit Section 3 </vt:lpstr>
      <vt:lpstr>Toolkit Section 3</vt:lpstr>
      <vt:lpstr>Toolkit Section 3</vt:lpstr>
      <vt:lpstr>Toolkit Section 3</vt:lpstr>
      <vt:lpstr>Toolkit Section 3</vt:lpstr>
      <vt:lpstr>Toolkit Section 3</vt:lpstr>
      <vt:lpstr>Toolkit Section 3</vt:lpstr>
      <vt:lpstr>Stay in touch with Parkinson’s NSW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Mirelle Brockett</dc:creator>
  <cp:lastModifiedBy>Mirelle Brockett</cp:lastModifiedBy>
  <cp:revision>14</cp:revision>
  <dcterms:created xsi:type="dcterms:W3CDTF">2020-01-15T00:05:53Z</dcterms:created>
  <dcterms:modified xsi:type="dcterms:W3CDTF">2021-06-21T03:50:51Z</dcterms:modified>
</cp:coreProperties>
</file>