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19571-3061-4AAD-90A3-1BFD510D16CB}" v="17" dt="2021-06-21T03:38:31.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1088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9070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424233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43157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01987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3008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8" name="Footer Placeholder 7"/>
          <p:cNvSpPr>
            <a:spLocks noGrp="1"/>
          </p:cNvSpPr>
          <p:nvPr>
            <p:ph type="ftr" sz="quarter" idx="11"/>
          </p:nvPr>
        </p:nvSpPr>
        <p:spPr>
          <a:xfrm>
            <a:off x="5419456"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75685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4" name="Footer Placeholder 3"/>
          <p:cNvSpPr>
            <a:spLocks noGrp="1"/>
          </p:cNvSpPr>
          <p:nvPr>
            <p:ph type="ftr" sz="quarter" idx="11"/>
          </p:nvPr>
        </p:nvSpPr>
        <p:spPr>
          <a:xfrm>
            <a:off x="5419456"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6645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3" name="Footer Placeholder 2"/>
          <p:cNvSpPr>
            <a:spLocks noGrp="1"/>
          </p:cNvSpPr>
          <p:nvPr>
            <p:ph type="ftr" sz="quarter" idx="11"/>
          </p:nvPr>
        </p:nvSpPr>
        <p:spPr>
          <a:xfrm>
            <a:off x="5419456"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0005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55594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285603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white background&#10;&#10;Description automatically generated">
            <a:extLst>
              <a:ext uri="{FF2B5EF4-FFF2-40B4-BE49-F238E27FC236}">
                <a16:creationId xmlns:a16="http://schemas.microsoft.com/office/drawing/2014/main" id="{FF1A8DEE-48D9-476F-A525-E62B0F5E28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442AAD6C-69FC-4DB0-B8E8-AA35EF393EF5}"/>
              </a:ext>
            </a:extLst>
          </p:cNvPr>
          <p:cNvSpPr txBox="1"/>
          <p:nvPr userDrawn="1"/>
        </p:nvSpPr>
        <p:spPr>
          <a:xfrm>
            <a:off x="3657600" y="6338994"/>
            <a:ext cx="4857750" cy="307777"/>
          </a:xfrm>
          <a:prstGeom prst="rect">
            <a:avLst/>
          </a:prstGeom>
          <a:noFill/>
        </p:spPr>
        <p:txBody>
          <a:bodyPr wrap="square" rtlCol="0">
            <a:spAutoFit/>
          </a:bodyPr>
          <a:lstStyle/>
          <a:p>
            <a:pPr algn="r"/>
            <a:r>
              <a:rPr lang="en-US" sz="1400" dirty="0">
                <a:solidFill>
                  <a:schemeClr val="bg1"/>
                </a:solidFill>
              </a:rPr>
              <a:t>Support for NDIS Providers Program </a:t>
            </a:r>
            <a:endParaRPr lang="en-AU" sz="1400" dirty="0">
              <a:solidFill>
                <a:schemeClr val="bg1"/>
              </a:solidFill>
            </a:endParaRPr>
          </a:p>
        </p:txBody>
      </p:sp>
      <p:sp>
        <p:nvSpPr>
          <p:cNvPr id="6" name="TextBox 5">
            <a:extLst>
              <a:ext uri="{FF2B5EF4-FFF2-40B4-BE49-F238E27FC236}">
                <a16:creationId xmlns:a16="http://schemas.microsoft.com/office/drawing/2014/main" id="{72790151-A3FC-4448-BB58-69586A4D29B4}"/>
              </a:ext>
            </a:extLst>
          </p:cNvPr>
          <p:cNvSpPr txBox="1"/>
          <p:nvPr userDrawn="1"/>
        </p:nvSpPr>
        <p:spPr>
          <a:xfrm>
            <a:off x="3652053" y="6624402"/>
            <a:ext cx="4857750" cy="184666"/>
          </a:xfrm>
          <a:prstGeom prst="rect">
            <a:avLst/>
          </a:prstGeom>
          <a:noFill/>
        </p:spPr>
        <p:txBody>
          <a:bodyPr wrap="square" rtlCol="0">
            <a:spAutoFit/>
          </a:bodyPr>
          <a:lstStyle/>
          <a:p>
            <a:pPr algn="r"/>
            <a:r>
              <a:rPr lang="en-US" sz="600" dirty="0">
                <a:solidFill>
                  <a:schemeClr val="bg1"/>
                </a:solidFill>
              </a:rPr>
              <a:t>Supported through grant funding from the Australian Government</a:t>
            </a:r>
            <a:endParaRPr lang="en-AU" sz="600" dirty="0">
              <a:solidFill>
                <a:schemeClr val="bg1"/>
              </a:solidFill>
            </a:endParaRPr>
          </a:p>
        </p:txBody>
      </p:sp>
    </p:spTree>
    <p:extLst>
      <p:ext uri="{BB962C8B-B14F-4D97-AF65-F5344CB8AC3E}">
        <p14:creationId xmlns:p14="http://schemas.microsoft.com/office/powerpoint/2010/main" val="37837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arkinsonsnsw.org.au/wp-content/uploads/2021/06/Tool-2.1.1-self-check-questions_strategy-V0.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arkinsonsnsw.org.au/wp-content/uploads/2021/06/Tool-2.2.13_Self-check-questions-Corporate-governanc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arkinsonsnsw.org.au/wp-content/uploads/2021/06/Tool-2.3.1_Self-Check-Questions-Market-Focus-FINA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parkinsonsnsw.org.au/wp-content/uploads/2021/06/Tool-2.4.1_Self-Check-Questions-Financial-Sustainability-FINAL.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arkinsonsnsw.org.au/wp-content/uploads/2021/06/Tool-2.5.1_Self-Check-Questions-People-and-Capability-FINAL.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arkinsonsnsw.org.au/wp-content/uploads/2021/06/Tool-2.5.11_Self-Check-Questions-Board-Effectiveness-FINAL.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parkinsonsnsw.org.au/wp-content/uploads/2021/06/Tool-2.6.1_Self-Check-Questions-Information-Knowledge-V0.2-FINAL.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parkinsonsnsw.org.au/wp-content/uploads/2021/06/Tool-2.7.17_Self-Check-Questions-Quality-Safeguarding-FINAL.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parkinsonsnsw" TargetMode="External"/><Relationship Id="rId7" Type="http://schemas.openxmlformats.org/officeDocument/2006/relationships/hyperlink" Target="https://www.instagram.com/parkinsons_nsw/" TargetMode="External"/><Relationship Id="rId12" Type="http://schemas.openxmlformats.org/officeDocument/2006/relationships/image" Target="../media/image8.png"/><Relationship Id="rId2" Type="http://schemas.openxmlformats.org/officeDocument/2006/relationships/hyperlink" Target="http://www.parkinsonsnsw.org.au/" TargetMode="Externa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hyperlink" Target="https://www.linkedin.com/company/parkinson's-nsw" TargetMode="External"/><Relationship Id="rId5" Type="http://schemas.openxmlformats.org/officeDocument/2006/relationships/hyperlink" Target="https://twitter.com/ParkinsonsNSW"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ParkinsonsNSW"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arkinsonsnsw.org.au/services/ndis-service-provider-toolkit/toolkit-section-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F01EEE63-F715-4845-988D-444139DE2FF9}"/>
              </a:ext>
            </a:extLst>
          </p:cNvPr>
          <p:cNvPicPr>
            <a:picLocks noChangeAspect="1"/>
          </p:cNvPicPr>
          <p:nvPr/>
        </p:nvPicPr>
        <p:blipFill rotWithShape="1">
          <a:blip r:embed="rId3">
            <a:extLst>
              <a:ext uri="{28A0092B-C50C-407E-A947-70E740481C1C}">
                <a14:useLocalDpi xmlns:a14="http://schemas.microsoft.com/office/drawing/2010/main" val="0"/>
              </a:ext>
            </a:extLst>
          </a:blip>
          <a:srcRect l="25399" t="346" r="10036" b="-346"/>
          <a:stretch/>
        </p:blipFill>
        <p:spPr>
          <a:xfrm>
            <a:off x="4823670" y="2486080"/>
            <a:ext cx="4320330" cy="4460970"/>
          </a:xfrm>
          <a:prstGeom prst="flowChartConnector">
            <a:avLst/>
          </a:prstGeom>
        </p:spPr>
      </p:pic>
      <p:sp>
        <p:nvSpPr>
          <p:cNvPr id="7" name="Rectangle: Rounded Corners 6">
            <a:extLst>
              <a:ext uri="{FF2B5EF4-FFF2-40B4-BE49-F238E27FC236}">
                <a16:creationId xmlns:a16="http://schemas.microsoft.com/office/drawing/2014/main" id="{05B5B598-EC4E-4D37-B3C9-95B5088C4FBB}"/>
              </a:ext>
            </a:extLst>
          </p:cNvPr>
          <p:cNvSpPr/>
          <p:nvPr/>
        </p:nvSpPr>
        <p:spPr>
          <a:xfrm>
            <a:off x="-897622" y="494950"/>
            <a:ext cx="6686025" cy="2382474"/>
          </a:xfrm>
          <a:prstGeom prst="roundRect">
            <a:avLst/>
          </a:prstGeom>
          <a:solidFill>
            <a:schemeClr val="bg1">
              <a:lumMod val="50000"/>
            </a:schemeClr>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1571A040-3236-4112-B082-34B128B9A5FB}"/>
              </a:ext>
            </a:extLst>
          </p:cNvPr>
          <p:cNvSpPr txBox="1"/>
          <p:nvPr/>
        </p:nvSpPr>
        <p:spPr>
          <a:xfrm>
            <a:off x="-83889" y="570451"/>
            <a:ext cx="5536734" cy="2308324"/>
          </a:xfrm>
          <a:prstGeom prst="rect">
            <a:avLst/>
          </a:prstGeom>
          <a:noFill/>
        </p:spPr>
        <p:txBody>
          <a:bodyPr wrap="square" rtlCol="0">
            <a:spAutoFit/>
          </a:bodyPr>
          <a:lstStyle/>
          <a:p>
            <a:pPr algn="r"/>
            <a:r>
              <a:rPr lang="en-US" sz="3600" b="1" dirty="0">
                <a:solidFill>
                  <a:schemeClr val="bg1"/>
                </a:solidFill>
                <a:latin typeface="Arial" panose="020B0604020202020204" pitchFamily="34" charset="0"/>
                <a:cs typeface="Arial" panose="020B0604020202020204" pitchFamily="34" charset="0"/>
              </a:rPr>
              <a:t>Enhancing Service Provider Governance and Management in the NDIS</a:t>
            </a:r>
            <a:endParaRPr lang="en-AU"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61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2.1 Business Strategy and Positioning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5715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 list of self-check reflective questions that will facilitate Boards and Executive Management Teams thinking about the strategic directions of their organisation</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57150" indent="0">
              <a:buNone/>
            </a:pPr>
            <a:r>
              <a:rPr lang="en-AU" dirty="0">
                <a:latin typeface="Arial" panose="020B0604020202020204" pitchFamily="34" charset="0"/>
                <a:cs typeface="Arial" panose="020B0604020202020204" pitchFamily="34" charset="0"/>
                <a:hlinkClick r:id="rId2"/>
              </a:rPr>
              <a:t>Tool 2.1.1 – Self-check reflective questions: Strategic direction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26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2.2 Corporate Governance</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The imposts, accountability and responsibilities on provider leadership bodies have increased significantly under the regulatory and compliance frameworks of the NDIS and the NDIS Quality and Safeguards Commission that is responsible for implementing the NDIS Act 2013.</a:t>
            </a:r>
          </a:p>
        </p:txBody>
      </p:sp>
    </p:spTree>
    <p:extLst>
      <p:ext uri="{BB962C8B-B14F-4D97-AF65-F5344CB8AC3E}">
        <p14:creationId xmlns:p14="http://schemas.microsoft.com/office/powerpoint/2010/main" val="18181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2.2 Corporate Governance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Organisational reform to successfully transition to the NDIS business and statutory environment must start with and be led strategically by boards and implemented operationally by innovative executive leadership teams accountable to the board.</a:t>
            </a:r>
          </a:p>
        </p:txBody>
      </p:sp>
    </p:spTree>
    <p:extLst>
      <p:ext uri="{BB962C8B-B14F-4D97-AF65-F5344CB8AC3E}">
        <p14:creationId xmlns:p14="http://schemas.microsoft.com/office/powerpoint/2010/main" val="288271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2.2 Corporate Governance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648068"/>
            <a:ext cx="7886700" cy="4351338"/>
          </a:xfrm>
        </p:spPr>
        <p:txBody>
          <a:bodyPr>
            <a:normAutofit fontScale="25000" lnSpcReduction="20000"/>
          </a:bodyPr>
          <a:lstStyle/>
          <a:p>
            <a:pPr marL="0" indent="0">
              <a:buNone/>
            </a:pPr>
            <a:r>
              <a:rPr lang="en-AU" sz="8000" b="1" dirty="0">
                <a:latin typeface="Arial" panose="020B0604020202020204" pitchFamily="34" charset="0"/>
                <a:cs typeface="Arial" panose="020B0604020202020204" pitchFamily="34" charset="0"/>
              </a:rPr>
              <a:t>Key points:</a:t>
            </a:r>
          </a:p>
          <a:p>
            <a:pPr marL="0" indent="0">
              <a:buNone/>
            </a:pPr>
            <a:r>
              <a:rPr lang="en-AU" sz="6200" dirty="0">
                <a:latin typeface="Arial" panose="020B0604020202020204" pitchFamily="34" charset="0"/>
                <a:cs typeface="Arial" panose="020B0604020202020204" pitchFamily="34" charset="0"/>
              </a:rPr>
              <a:t>Under the NDIS, commercial professionalism and business acumen are required to:</a:t>
            </a:r>
          </a:p>
          <a:p>
            <a:r>
              <a:rPr lang="en-AU" sz="6800" dirty="0">
                <a:latin typeface="Arial" panose="020B0604020202020204" pitchFamily="34" charset="0"/>
                <a:cs typeface="Arial" panose="020B0604020202020204" pitchFamily="34" charset="0"/>
              </a:rPr>
              <a:t>Drive strategic growth </a:t>
            </a:r>
          </a:p>
          <a:p>
            <a:r>
              <a:rPr lang="en-AU" sz="6800" dirty="0">
                <a:latin typeface="Arial" panose="020B0604020202020204" pitchFamily="34" charset="0"/>
                <a:cs typeface="Arial" panose="020B0604020202020204" pitchFamily="34" charset="0"/>
              </a:rPr>
              <a:t>Deliver effective governance </a:t>
            </a:r>
          </a:p>
          <a:p>
            <a:r>
              <a:rPr lang="en-AU" sz="6800" dirty="0">
                <a:latin typeface="Arial" panose="020B0604020202020204" pitchFamily="34" charset="0"/>
                <a:cs typeface="Arial" panose="020B0604020202020204" pitchFamily="34" charset="0"/>
              </a:rPr>
              <a:t>Develop competitive advantage </a:t>
            </a:r>
          </a:p>
          <a:p>
            <a:r>
              <a:rPr lang="en-AU" sz="6800" dirty="0">
                <a:latin typeface="Arial" panose="020B0604020202020204" pitchFamily="34" charset="0"/>
                <a:cs typeface="Arial" panose="020B0604020202020204" pitchFamily="34" charset="0"/>
              </a:rPr>
              <a:t>Ensure customer and market focus </a:t>
            </a:r>
          </a:p>
          <a:p>
            <a:r>
              <a:rPr lang="en-AU" sz="6800" dirty="0">
                <a:latin typeface="Arial" panose="020B0604020202020204" pitchFamily="34" charset="0"/>
                <a:cs typeface="Arial" panose="020B0604020202020204" pitchFamily="34" charset="0"/>
              </a:rPr>
              <a:t>Mobilise talent and develop capability </a:t>
            </a:r>
          </a:p>
          <a:p>
            <a:r>
              <a:rPr lang="en-AU" sz="6800" dirty="0">
                <a:latin typeface="Arial" panose="020B0604020202020204" pitchFamily="34" charset="0"/>
                <a:cs typeface="Arial" panose="020B0604020202020204" pitchFamily="34" charset="0"/>
              </a:rPr>
              <a:t>Understand risk </a:t>
            </a:r>
          </a:p>
          <a:p>
            <a:r>
              <a:rPr lang="en-AU" sz="6800" dirty="0">
                <a:latin typeface="Arial" panose="020B0604020202020204" pitchFamily="34" charset="0"/>
                <a:cs typeface="Arial" panose="020B0604020202020204" pitchFamily="34" charset="0"/>
              </a:rPr>
              <a:t>Ensure financial sustainability </a:t>
            </a:r>
          </a:p>
          <a:p>
            <a:r>
              <a:rPr lang="en-AU" sz="6800" dirty="0">
                <a:latin typeface="Arial" panose="020B0604020202020204" pitchFamily="34" charset="0"/>
                <a:cs typeface="Arial" panose="020B0604020202020204" pitchFamily="34" charset="0"/>
              </a:rPr>
              <a:t>Maintain quality performance </a:t>
            </a:r>
          </a:p>
          <a:p>
            <a:r>
              <a:rPr lang="en-AU" sz="6800" dirty="0">
                <a:latin typeface="Arial" panose="020B0604020202020204" pitchFamily="34" charset="0"/>
                <a:cs typeface="Arial" panose="020B0604020202020204" pitchFamily="34" charset="0"/>
              </a:rPr>
              <a:t>Introduce knowledge and information systems </a:t>
            </a:r>
          </a:p>
          <a:p>
            <a:r>
              <a:rPr lang="en-AU" sz="6800" dirty="0">
                <a:latin typeface="Arial" panose="020B0604020202020204" pitchFamily="34" charset="0"/>
                <a:cs typeface="Arial" panose="020B0604020202020204" pitchFamily="34" charset="0"/>
              </a:rPr>
              <a:t>Drive efficiency while safeguarding </a:t>
            </a:r>
          </a:p>
          <a:p>
            <a:r>
              <a:rPr lang="en-AU" sz="6800" dirty="0">
                <a:latin typeface="Arial" panose="020B0604020202020204" pitchFamily="34" charset="0"/>
                <a:cs typeface="Arial" panose="020B0604020202020204" pitchFamily="34" charset="0"/>
              </a:rPr>
              <a:t>Lead and drive change  </a:t>
            </a:r>
          </a:p>
          <a:p>
            <a:r>
              <a:rPr lang="en-AU" sz="6800" dirty="0">
                <a:latin typeface="Arial" panose="020B0604020202020204" pitchFamily="34" charset="0"/>
                <a:cs typeface="Arial" panose="020B0604020202020204" pitchFamily="34" charset="0"/>
              </a:rPr>
              <a:t>Provide increased administrative and public accountability.</a:t>
            </a:r>
          </a:p>
        </p:txBody>
      </p:sp>
    </p:spTree>
    <p:extLst>
      <p:ext uri="{BB962C8B-B14F-4D97-AF65-F5344CB8AC3E}">
        <p14:creationId xmlns:p14="http://schemas.microsoft.com/office/powerpoint/2010/main" val="223302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2.2 Corporate Governance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Consider involving/consulting with NDIS participants in the governance of the organisation so that you can be sure that your service is truthfully responding to the needs and wants of your consumers.</a:t>
            </a:r>
          </a:p>
          <a:p>
            <a:pPr marL="0" indent="0">
              <a:buNone/>
            </a:pPr>
            <a:endParaRPr lang="en-AU" sz="7200" dirty="0"/>
          </a:p>
        </p:txBody>
      </p:sp>
    </p:spTree>
    <p:extLst>
      <p:ext uri="{BB962C8B-B14F-4D97-AF65-F5344CB8AC3E}">
        <p14:creationId xmlns:p14="http://schemas.microsoft.com/office/powerpoint/2010/main" val="410777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2.2 Corporate Governance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5715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Checklist of Self-Check Reflective questions that will facilitate Boards and Executive Management Teams thinking about the strategic nature of their Corporate Governance processes and philosophies</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57150" indent="0">
              <a:buNone/>
            </a:pPr>
            <a:r>
              <a:rPr lang="en-AU" dirty="0">
                <a:latin typeface="Arial" panose="020B0604020202020204" pitchFamily="34" charset="0"/>
                <a:cs typeface="Arial" panose="020B0604020202020204" pitchFamily="34" charset="0"/>
                <a:hlinkClick r:id="rId2"/>
              </a:rPr>
              <a:t>Tool 2.2.13 – Self-check reflective questions: Corporate governance</a:t>
            </a:r>
            <a:endParaRPr lang="en-AU" dirty="0">
              <a:latin typeface="Arial" panose="020B0604020202020204" pitchFamily="34" charset="0"/>
              <a:cs typeface="Arial" panose="020B0604020202020204" pitchFamily="34" charset="0"/>
            </a:endParaRPr>
          </a:p>
          <a:p>
            <a:pPr marL="0" indent="0">
              <a:buNone/>
            </a:pPr>
            <a:endParaRPr lang="en-AU" sz="7200" dirty="0"/>
          </a:p>
        </p:txBody>
      </p:sp>
    </p:spTree>
    <p:extLst>
      <p:ext uri="{BB962C8B-B14F-4D97-AF65-F5344CB8AC3E}">
        <p14:creationId xmlns:p14="http://schemas.microsoft.com/office/powerpoint/2010/main" val="143238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2.3 Clients, Market Focus                         and Branding</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Intensifying focus on your participants and market will require strong, long term, sustained change leadership and management that will succeed only if it is fully consultative and person-centred. </a:t>
            </a:r>
          </a:p>
          <a:p>
            <a:pPr marL="0" indent="0">
              <a:buNone/>
            </a:pPr>
            <a:endParaRPr lang="en-AU" sz="800" dirty="0">
              <a:latin typeface="Arial" panose="020B0604020202020204" pitchFamily="34" charset="0"/>
              <a:cs typeface="Arial" panose="020B0604020202020204" pitchFamily="34" charset="0"/>
            </a:endParaRPr>
          </a:p>
          <a:p>
            <a:pPr marL="0" indent="0" algn="ctr">
              <a:buNone/>
            </a:pPr>
            <a:r>
              <a:rPr lang="en-AU" sz="2000" dirty="0">
                <a:solidFill>
                  <a:srgbClr val="A51890"/>
                </a:solidFill>
                <a:latin typeface="Arial" panose="020B0604020202020204" pitchFamily="34" charset="0"/>
                <a:cs typeface="Arial" panose="020B0604020202020204" pitchFamily="34" charset="0"/>
              </a:rPr>
              <a:t>‘</a:t>
            </a:r>
            <a:r>
              <a:rPr lang="en-AU" sz="2000" i="1" dirty="0">
                <a:solidFill>
                  <a:srgbClr val="A51890"/>
                </a:solidFill>
                <a:latin typeface="Arial" panose="020B0604020202020204" pitchFamily="34" charset="0"/>
                <a:cs typeface="Arial" panose="020B0604020202020204" pitchFamily="34" charset="0"/>
              </a:rPr>
              <a:t>How will we transform the current organisational culture into a customer focused way of being that is driven by the desire to create customer relationships from the board to staff and the volunteers?’</a:t>
            </a:r>
            <a:endParaRPr lang="en-AU" sz="2000" dirty="0">
              <a:solidFill>
                <a:srgbClr val="A51890"/>
              </a:solidFill>
              <a:latin typeface="Arial" panose="020B0604020202020204" pitchFamily="34" charset="0"/>
              <a:cs typeface="Arial" panose="020B0604020202020204" pitchFamily="34" charset="0"/>
            </a:endParaRPr>
          </a:p>
          <a:p>
            <a:pPr marL="0" indent="0">
              <a:buNone/>
            </a:pPr>
            <a:endParaRPr lang="en-AU" sz="7200" dirty="0"/>
          </a:p>
        </p:txBody>
      </p:sp>
    </p:spTree>
    <p:extLst>
      <p:ext uri="{BB962C8B-B14F-4D97-AF65-F5344CB8AC3E}">
        <p14:creationId xmlns:p14="http://schemas.microsoft.com/office/powerpoint/2010/main" val="209529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2.3 Clients, Market Focus                         and Branding</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0" indent="0">
              <a:buNone/>
            </a:pPr>
            <a:r>
              <a:rPr lang="en-AU" b="1" dirty="0">
                <a:latin typeface="Arial" panose="020B0604020202020204" pitchFamily="34" charset="0"/>
                <a:cs typeface="Arial" panose="020B0604020202020204" pitchFamily="34" charset="0"/>
              </a:rPr>
              <a:t>Key points:</a:t>
            </a:r>
          </a:p>
          <a:p>
            <a:r>
              <a:rPr lang="en-AU" sz="2800" dirty="0">
                <a:latin typeface="Arial" panose="020B0604020202020204" pitchFamily="34" charset="0"/>
                <a:cs typeface="Arial" panose="020B0604020202020204" pitchFamily="34" charset="0"/>
              </a:rPr>
              <a:t>Providers can differentiate their organisations from others immediately by simply building a strong and unique brand. This will be harder as the NDIS rolls out and more providers enter the NDIS arena. </a:t>
            </a:r>
          </a:p>
          <a:p>
            <a:endParaRPr lang="en-AU" sz="9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The new thinking required is about intentionally building and driving brand, creating identifiable long term social goals, increasing social impact for individuals and community.</a:t>
            </a:r>
            <a:endParaRPr lang="en-AU" sz="2800" dirty="0">
              <a:solidFill>
                <a:srgbClr val="7030A0"/>
              </a:solidFill>
              <a:latin typeface="Arial" panose="020B0604020202020204" pitchFamily="34" charset="0"/>
              <a:cs typeface="Arial" panose="020B0604020202020204" pitchFamily="34" charset="0"/>
            </a:endParaRPr>
          </a:p>
          <a:p>
            <a:pPr marL="0" indent="0">
              <a:buNone/>
            </a:pPr>
            <a:endParaRPr lang="en-AU" sz="7200" dirty="0"/>
          </a:p>
        </p:txBody>
      </p:sp>
    </p:spTree>
    <p:extLst>
      <p:ext uri="{BB962C8B-B14F-4D97-AF65-F5344CB8AC3E}">
        <p14:creationId xmlns:p14="http://schemas.microsoft.com/office/powerpoint/2010/main" val="395512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2.3 Clients, Market Focus                         and Branding</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Checklist of Self-Check Reflective questions on clients and market focus that boards and leaders may consider when visioning the future of their organisation in the NDIS environment.</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hlinkClick r:id="rId2"/>
              </a:rPr>
              <a:t>Tool 2.3.1 – Self-check reflective questions: Market focus</a:t>
            </a:r>
            <a:endParaRPr lang="en-AU" dirty="0">
              <a:latin typeface="Arial" panose="020B0604020202020204" pitchFamily="34" charset="0"/>
              <a:cs typeface="Arial" panose="020B0604020202020204" pitchFamily="34" charset="0"/>
            </a:endParaRPr>
          </a:p>
          <a:p>
            <a:pPr marL="0" indent="0">
              <a:buNone/>
            </a:pPr>
            <a:endParaRPr lang="en-AU" sz="7200" dirty="0"/>
          </a:p>
        </p:txBody>
      </p:sp>
    </p:spTree>
    <p:extLst>
      <p:ext uri="{BB962C8B-B14F-4D97-AF65-F5344CB8AC3E}">
        <p14:creationId xmlns:p14="http://schemas.microsoft.com/office/powerpoint/2010/main" val="286223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2.4 Financial Sustainability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Given that the NDIS represents a significant change in funding arrangements, insightful informed service provider leadership should incorporate key financial objectives and strategies as part of the strategic financial planning process.</a:t>
            </a:r>
          </a:p>
          <a:p>
            <a:pPr marL="0" indent="0">
              <a:buNone/>
            </a:pPr>
            <a:endParaRPr lang="en-AU" sz="7200" dirty="0"/>
          </a:p>
        </p:txBody>
      </p:sp>
    </p:spTree>
    <p:extLst>
      <p:ext uri="{BB962C8B-B14F-4D97-AF65-F5344CB8AC3E}">
        <p14:creationId xmlns:p14="http://schemas.microsoft.com/office/powerpoint/2010/main" val="106087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47CB9FD-89C8-4478-B207-48FDDA2BC92A}"/>
              </a:ext>
            </a:extLst>
          </p:cNvPr>
          <p:cNvSpPr>
            <a:spLocks noGrp="1"/>
          </p:cNvSpPr>
          <p:nvPr>
            <p:ph type="title"/>
          </p:nvPr>
        </p:nvSpPr>
        <p:spPr>
          <a:xfrm>
            <a:off x="623888" y="486561"/>
            <a:ext cx="7886700" cy="2104500"/>
          </a:xfrm>
        </p:spPr>
        <p:txBody>
          <a:bodyPr>
            <a:norm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A toolkit for developing strategic service provider leadership in the NDIS environment</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BF0D959-4426-4C9D-9334-85C32DBB9978}"/>
              </a:ext>
            </a:extLst>
          </p:cNvPr>
          <p:cNvSpPr>
            <a:spLocks noGrp="1"/>
          </p:cNvSpPr>
          <p:nvPr>
            <p:ph type="body" idx="1"/>
          </p:nvPr>
        </p:nvSpPr>
        <p:spPr>
          <a:xfrm>
            <a:off x="623888" y="3224343"/>
            <a:ext cx="7886700" cy="1500187"/>
          </a:xfrm>
        </p:spPr>
        <p:txBody>
          <a:bodyPr>
            <a:normAutofit/>
          </a:bodyPr>
          <a:lstStyle/>
          <a:p>
            <a:r>
              <a:rPr lang="en-US" sz="3200" b="1" dirty="0">
                <a:solidFill>
                  <a:srgbClr val="A51890"/>
                </a:solidFill>
              </a:rPr>
              <a:t>Toolkit Section 2</a:t>
            </a:r>
          </a:p>
          <a:p>
            <a:r>
              <a:rPr lang="en-US" sz="3200" b="1" dirty="0">
                <a:solidFill>
                  <a:srgbClr val="A51890"/>
                </a:solidFill>
              </a:rPr>
              <a:t>Overview</a:t>
            </a:r>
            <a:endParaRPr lang="en-AU" sz="3200" b="1" dirty="0">
              <a:solidFill>
                <a:srgbClr val="A51890"/>
              </a:solidFill>
            </a:endParaRPr>
          </a:p>
        </p:txBody>
      </p:sp>
    </p:spTree>
    <p:extLst>
      <p:ext uri="{BB962C8B-B14F-4D97-AF65-F5344CB8AC3E}">
        <p14:creationId xmlns:p14="http://schemas.microsoft.com/office/powerpoint/2010/main" val="380170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2.4 Financial Sustainability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fontScale="70000" lnSpcReduction="20000"/>
          </a:bodyPr>
          <a:lstStyle/>
          <a:p>
            <a:pPr marL="0" indent="0">
              <a:buNone/>
            </a:pPr>
            <a:r>
              <a:rPr lang="en-AU" sz="3600" b="1" dirty="0">
                <a:latin typeface="Arial" panose="020B0604020202020204" pitchFamily="34" charset="0"/>
                <a:cs typeface="Arial" panose="020B0604020202020204" pitchFamily="34" charset="0"/>
              </a:rPr>
              <a:t>Key points</a:t>
            </a:r>
            <a:endParaRPr lang="en-AU" sz="1200" b="1" dirty="0">
              <a:latin typeface="Arial" panose="020B0604020202020204" pitchFamily="34" charset="0"/>
              <a:cs typeface="Arial" panose="020B0604020202020204" pitchFamily="34" charset="0"/>
            </a:endParaRPr>
          </a:p>
          <a:p>
            <a:pPr marL="0" indent="0">
              <a:buNone/>
            </a:pPr>
            <a:r>
              <a:rPr lang="en-AU" sz="3600" dirty="0">
                <a:latin typeface="Arial" panose="020B0604020202020204" pitchFamily="34" charset="0"/>
                <a:cs typeface="Arial" panose="020B0604020202020204" pitchFamily="34" charset="0"/>
              </a:rPr>
              <a:t>Issues to consider:</a:t>
            </a:r>
            <a:endParaRPr lang="en-AU" sz="1200"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Lack of certainty of income</a:t>
            </a:r>
          </a:p>
          <a:p>
            <a:r>
              <a:rPr lang="en-AU" dirty="0">
                <a:latin typeface="Arial" panose="020B0604020202020204" pitchFamily="34" charset="0"/>
                <a:cs typeface="Arial" panose="020B0604020202020204" pitchFamily="34" charset="0"/>
              </a:rPr>
              <a:t>Pricing for services is largely capped by the NDIS</a:t>
            </a:r>
          </a:p>
          <a:p>
            <a:r>
              <a:rPr lang="en-AU" dirty="0">
                <a:latin typeface="Arial" panose="020B0604020202020204" pitchFamily="34" charset="0"/>
                <a:cs typeface="Arial" panose="020B0604020202020204" pitchFamily="34" charset="0"/>
              </a:rPr>
              <a:t>All administrative, labour and overheads apart from cost of services must be covered by the provider within the NDIS price caps</a:t>
            </a:r>
          </a:p>
          <a:p>
            <a:r>
              <a:rPr lang="en-AU" dirty="0">
                <a:latin typeface="Arial" panose="020B0604020202020204" pitchFamily="34" charset="0"/>
                <a:cs typeface="Arial" panose="020B0604020202020204" pitchFamily="34" charset="0"/>
              </a:rPr>
              <a:t>Cash flow, cash reserves, and mobilising assets</a:t>
            </a:r>
          </a:p>
          <a:p>
            <a:r>
              <a:rPr lang="en-AU" dirty="0">
                <a:latin typeface="Arial" panose="020B0604020202020204" pitchFamily="34" charset="0"/>
                <a:cs typeface="Arial" panose="020B0604020202020204" pitchFamily="34" charset="0"/>
              </a:rPr>
              <a:t>Increased impost for leadership financial forecasting competency</a:t>
            </a:r>
          </a:p>
          <a:p>
            <a:r>
              <a:rPr lang="en-AU" dirty="0">
                <a:latin typeface="Arial" panose="020B0604020202020204" pitchFamily="34" charset="0"/>
                <a:cs typeface="Arial" panose="020B0604020202020204" pitchFamily="34" charset="0"/>
              </a:rPr>
              <a:t>Developing alternative income streams</a:t>
            </a:r>
          </a:p>
          <a:p>
            <a:r>
              <a:rPr lang="en-AU" dirty="0">
                <a:latin typeface="Arial" panose="020B0604020202020204" pitchFamily="34" charset="0"/>
                <a:cs typeface="Arial" panose="020B0604020202020204" pitchFamily="34" charset="0"/>
              </a:rPr>
              <a:t>Participants can take their funded NDIS Plan to another service provider at any time – they have control </a:t>
            </a:r>
          </a:p>
          <a:p>
            <a:r>
              <a:rPr lang="en-AU" dirty="0">
                <a:latin typeface="Arial" panose="020B0604020202020204" pitchFamily="34" charset="0"/>
                <a:cs typeface="Arial" panose="020B0604020202020204" pitchFamily="34" charset="0"/>
              </a:rPr>
              <a:t>Attracting and retaining skilled staff in a competitive and under-resourced workforce market</a:t>
            </a:r>
          </a:p>
          <a:p>
            <a:pPr marL="0" indent="0">
              <a:buNone/>
            </a:pPr>
            <a:endParaRPr lang="en-AU" sz="7200" dirty="0"/>
          </a:p>
        </p:txBody>
      </p:sp>
    </p:spTree>
    <p:extLst>
      <p:ext uri="{BB962C8B-B14F-4D97-AF65-F5344CB8AC3E}">
        <p14:creationId xmlns:p14="http://schemas.microsoft.com/office/powerpoint/2010/main" val="129837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2.4 Financial Sustainability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Checklist of Self-Check Reflective questions on financial sustainability that boards and leaders may consider exploring.</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57150" indent="0">
              <a:buNone/>
            </a:pPr>
            <a:r>
              <a:rPr lang="en-AU" dirty="0">
                <a:latin typeface="Arial" panose="020B0604020202020204" pitchFamily="34" charset="0"/>
                <a:cs typeface="Arial" panose="020B0604020202020204" pitchFamily="34" charset="0"/>
                <a:hlinkClick r:id="rId2"/>
              </a:rPr>
              <a:t>Tool 2.4.1 – Self-check reflective questions: Financial sustainability</a:t>
            </a:r>
            <a:endParaRPr lang="en-AU" dirty="0">
              <a:latin typeface="Arial" panose="020B0604020202020204" pitchFamily="34" charset="0"/>
              <a:cs typeface="Arial" panose="020B0604020202020204" pitchFamily="34" charset="0"/>
            </a:endParaRPr>
          </a:p>
          <a:p>
            <a:pPr marL="0" indent="0">
              <a:buNone/>
            </a:pPr>
            <a:endParaRPr lang="en-AU" sz="7200" dirty="0"/>
          </a:p>
        </p:txBody>
      </p:sp>
    </p:spTree>
    <p:extLst>
      <p:ext uri="{BB962C8B-B14F-4D97-AF65-F5344CB8AC3E}">
        <p14:creationId xmlns:p14="http://schemas.microsoft.com/office/powerpoint/2010/main" val="4174033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2.5 People and Capability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dirty="0">
                <a:latin typeface="Arial" panose="020B0604020202020204" pitchFamily="34" charset="0"/>
                <a:cs typeface="Arial" panose="020B0604020202020204" pitchFamily="34" charset="0"/>
              </a:rPr>
              <a:t>‘People and Capability’ in the NDIS context must by definition include looking at not only the capacity of frontline operational staff delivering services but also must have an upward gaze on the capability of boards and executive managers to  lead organisations effectively and with talent.</a:t>
            </a:r>
            <a:endParaRPr lang="en-AU" sz="7200" dirty="0"/>
          </a:p>
        </p:txBody>
      </p:sp>
    </p:spTree>
    <p:extLst>
      <p:ext uri="{BB962C8B-B14F-4D97-AF65-F5344CB8AC3E}">
        <p14:creationId xmlns:p14="http://schemas.microsoft.com/office/powerpoint/2010/main" val="336330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2.5 People and Capability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fontScale="92500" lnSpcReduction="10000"/>
          </a:bodyPr>
          <a:lstStyle/>
          <a:p>
            <a:pPr marL="0" indent="0">
              <a:buNone/>
            </a:pPr>
            <a:r>
              <a:rPr lang="en-AU" sz="3000" b="1" dirty="0">
                <a:latin typeface="Arial" panose="020B0604020202020204" pitchFamily="34" charset="0"/>
                <a:cs typeface="Arial" panose="020B0604020202020204" pitchFamily="34" charset="0"/>
              </a:rPr>
              <a:t>Key points:</a:t>
            </a:r>
          </a:p>
          <a:p>
            <a:pPr marL="0" indent="0">
              <a:buNone/>
            </a:pPr>
            <a:r>
              <a:rPr lang="en-AU" sz="3000" dirty="0">
                <a:latin typeface="Arial" panose="020B0604020202020204" pitchFamily="34" charset="0"/>
                <a:cs typeface="Arial" panose="020B0604020202020204" pitchFamily="34" charset="0"/>
              </a:rPr>
              <a:t>Issues to consider in relation to frontline workers:</a:t>
            </a:r>
          </a:p>
          <a:p>
            <a:r>
              <a:rPr lang="en-AU" sz="2800" dirty="0">
                <a:latin typeface="Arial" panose="020B0604020202020204" pitchFamily="34" charset="0"/>
                <a:cs typeface="Arial" panose="020B0604020202020204" pitchFamily="34" charset="0"/>
              </a:rPr>
              <a:t>Disability Sector workforce is severely under-resourced with insufficient worker numbers</a:t>
            </a:r>
          </a:p>
          <a:p>
            <a:r>
              <a:rPr lang="en-AU" sz="2800" dirty="0">
                <a:latin typeface="Arial" panose="020B0604020202020204" pitchFamily="34" charset="0"/>
                <a:cs typeface="Arial" panose="020B0604020202020204" pitchFamily="34" charset="0"/>
              </a:rPr>
              <a:t>NDIS has created casualisation of the disability workforce away from full-time/part-time employment so workers are highly mobile, working across several employers</a:t>
            </a:r>
          </a:p>
          <a:p>
            <a:r>
              <a:rPr lang="en-AU" sz="2800" dirty="0">
                <a:latin typeface="Arial" panose="020B0604020202020204" pitchFamily="34" charset="0"/>
                <a:cs typeface="Arial" panose="020B0604020202020204" pitchFamily="34" charset="0"/>
              </a:rPr>
              <a:t>Competition with other industries to attract skilled workers is hampered by poor wages</a:t>
            </a:r>
          </a:p>
        </p:txBody>
      </p:sp>
    </p:spTree>
    <p:extLst>
      <p:ext uri="{BB962C8B-B14F-4D97-AF65-F5344CB8AC3E}">
        <p14:creationId xmlns:p14="http://schemas.microsoft.com/office/powerpoint/2010/main" val="331322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2.5 People and Capability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pPr marL="0" indent="0">
              <a:buNone/>
            </a:pPr>
            <a:r>
              <a:rPr lang="en-AU" dirty="0">
                <a:latin typeface="Arial" panose="020B0604020202020204" pitchFamily="34" charset="0"/>
                <a:cs typeface="Arial" panose="020B0604020202020204" pitchFamily="34" charset="0"/>
              </a:rPr>
              <a:t>Issues to consider in relation to frontline workers:</a:t>
            </a:r>
          </a:p>
          <a:p>
            <a:r>
              <a:rPr lang="en-AU" dirty="0">
                <a:latin typeface="Arial" panose="020B0604020202020204" pitchFamily="34" charset="0"/>
                <a:cs typeface="Arial" panose="020B0604020202020204" pitchFamily="34" charset="0"/>
              </a:rPr>
              <a:t>The new competencies required of the disability workforce to be skilled practitioners in the NDIS environment – business skills, self-management, IT knowledge etc.</a:t>
            </a:r>
          </a:p>
          <a:p>
            <a:r>
              <a:rPr lang="en-AU" dirty="0">
                <a:latin typeface="Arial" panose="020B0604020202020204" pitchFamily="34" charset="0"/>
                <a:cs typeface="Arial" panose="020B0604020202020204" pitchFamily="34" charset="0"/>
              </a:rPr>
              <a:t>The great cost of ensuring internal professional development of the workforce where it is poorly funded by government</a:t>
            </a:r>
          </a:p>
        </p:txBody>
      </p:sp>
    </p:spTree>
    <p:extLst>
      <p:ext uri="{BB962C8B-B14F-4D97-AF65-F5344CB8AC3E}">
        <p14:creationId xmlns:p14="http://schemas.microsoft.com/office/powerpoint/2010/main" val="148083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2.5 People and Capability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checklist of Self-Check Reflective questions that Boards and executive managers could consider about their organisation’s frontline people and capability.</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hlinkClick r:id="rId2"/>
              </a:rPr>
              <a:t>Tool 2.5.1 – Self-check reflective questions: People and capability</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71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2.5 People and Capability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fontScale="92500" lnSpcReduction="10000"/>
          </a:bodyPr>
          <a:lstStyle/>
          <a:p>
            <a:pPr marL="0" indent="0">
              <a:buNone/>
            </a:pPr>
            <a:r>
              <a:rPr lang="en-AU" sz="3000" b="1" dirty="0">
                <a:latin typeface="Arial" panose="020B0604020202020204" pitchFamily="34" charset="0"/>
                <a:cs typeface="Arial" panose="020B0604020202020204" pitchFamily="34" charset="0"/>
              </a:rPr>
              <a:t>Key points</a:t>
            </a:r>
          </a:p>
          <a:p>
            <a:pPr marL="0" indent="0">
              <a:buNone/>
            </a:pPr>
            <a:r>
              <a:rPr lang="en-AU" sz="2600" dirty="0">
                <a:latin typeface="Arial" panose="020B0604020202020204" pitchFamily="34" charset="0"/>
                <a:cs typeface="Arial" panose="020B0604020202020204" pitchFamily="34" charset="0"/>
              </a:rPr>
              <a:t>Issues to consider in relation to the leadership capability of Boards and Executive Managers:</a:t>
            </a:r>
          </a:p>
          <a:p>
            <a:r>
              <a:rPr lang="en-AU" sz="2600" dirty="0">
                <a:latin typeface="Arial" panose="020B0604020202020204" pitchFamily="34" charset="0"/>
                <a:cs typeface="Arial" panose="020B0604020202020204" pitchFamily="34" charset="0"/>
              </a:rPr>
              <a:t>New and different skills sets are required to lead effectively in the NDIS environment.</a:t>
            </a:r>
          </a:p>
          <a:p>
            <a:r>
              <a:rPr lang="en-AU" sz="2600" dirty="0">
                <a:latin typeface="Arial" panose="020B0604020202020204" pitchFamily="34" charset="0"/>
                <a:cs typeface="Arial" panose="020B0604020202020204" pitchFamily="34" charset="0"/>
              </a:rPr>
              <a:t>Leaders increasingly must make evidence-based, informed, complex, governance and leadership decisions as they will be held accountable under law.</a:t>
            </a:r>
          </a:p>
          <a:p>
            <a:r>
              <a:rPr lang="en-AU" sz="2600" dirty="0">
                <a:latin typeface="Arial" panose="020B0604020202020204" pitchFamily="34" charset="0"/>
                <a:cs typeface="Arial" panose="020B0604020202020204" pitchFamily="34" charset="0"/>
              </a:rPr>
              <a:t>Increased impost for Board members to hold current business management and governance knowledge and skills and to undergo ongoing professional development</a:t>
            </a:r>
          </a:p>
        </p:txBody>
      </p:sp>
    </p:spTree>
    <p:extLst>
      <p:ext uri="{BB962C8B-B14F-4D97-AF65-F5344CB8AC3E}">
        <p14:creationId xmlns:p14="http://schemas.microsoft.com/office/powerpoint/2010/main" val="349104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2.5 People and Capability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fontScale="92500" lnSpcReduction="10000"/>
          </a:bodyPr>
          <a:lstStyle/>
          <a:p>
            <a:pPr marL="0" indent="0">
              <a:buNone/>
            </a:pPr>
            <a:r>
              <a:rPr lang="en-AU" sz="3000" b="1" dirty="0">
                <a:latin typeface="Arial" panose="020B0604020202020204" pitchFamily="34" charset="0"/>
                <a:cs typeface="Arial" panose="020B0604020202020204" pitchFamily="34" charset="0"/>
              </a:rPr>
              <a:t>Key points</a:t>
            </a:r>
          </a:p>
          <a:p>
            <a:pPr marL="0" indent="0">
              <a:buNone/>
            </a:pPr>
            <a:r>
              <a:rPr lang="en-AU" sz="2600" dirty="0">
                <a:latin typeface="Arial" panose="020B0604020202020204" pitchFamily="34" charset="0"/>
                <a:cs typeface="Arial" panose="020B0604020202020204" pitchFamily="34" charset="0"/>
              </a:rPr>
              <a:t>Issues to consider in relation to the leadership capability of Boards and Executive Managers:</a:t>
            </a:r>
          </a:p>
          <a:p>
            <a:r>
              <a:rPr lang="en-AU" sz="2600" dirty="0">
                <a:latin typeface="Arial" panose="020B0604020202020204" pitchFamily="34" charset="0"/>
                <a:cs typeface="Arial" panose="020B0604020202020204" pitchFamily="34" charset="0"/>
              </a:rPr>
              <a:t>Map the required competencies of the Board members against the knowledge and skills required so as to develop the Board capacity in gap areas or to recruit additional expertise and talent. </a:t>
            </a:r>
          </a:p>
          <a:p>
            <a:r>
              <a:rPr lang="en-AU" sz="2600" dirty="0">
                <a:latin typeface="Arial" panose="020B0604020202020204" pitchFamily="34" charset="0"/>
                <a:cs typeface="Arial" panose="020B0604020202020204" pitchFamily="34" charset="0"/>
              </a:rPr>
              <a:t>Strong leadership is required to navigate the organisation, the staff, and the participants and stakeholders (including community) through the often confronting process of change while transitioning into the new NDIS environment </a:t>
            </a:r>
          </a:p>
        </p:txBody>
      </p:sp>
    </p:spTree>
    <p:extLst>
      <p:ext uri="{BB962C8B-B14F-4D97-AF65-F5344CB8AC3E}">
        <p14:creationId xmlns:p14="http://schemas.microsoft.com/office/powerpoint/2010/main" val="221594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2.5 People and Capability</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checklist of Self-Check Reflective questions for Boards to consider to assess/ensure their effectiveness in the NDIS environment.</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hlinkClick r:id="rId2"/>
              </a:rPr>
              <a:t>Tool 2.5.11 – Self-check reflective questions: Board effectiveness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67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2.6 Information and                          Knowledge Systems</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sz="3000" b="1" dirty="0">
                <a:latin typeface="Arial" panose="020B0604020202020204" pitchFamily="34" charset="0"/>
                <a:cs typeface="Arial" panose="020B0604020202020204" pitchFamily="34" charset="0"/>
              </a:rPr>
              <a:t>Key points:</a:t>
            </a:r>
          </a:p>
          <a:p>
            <a:r>
              <a:rPr lang="en-AU" sz="2400" dirty="0">
                <a:latin typeface="Arial" panose="020B0604020202020204" pitchFamily="34" charset="0"/>
                <a:cs typeface="Arial" panose="020B0604020202020204" pitchFamily="34" charset="0"/>
              </a:rPr>
              <a:t>Transition to the NDIS will require technology-based systems to manage and handle participant information effectively – a move away from traditional paper-based systems</a:t>
            </a:r>
          </a:p>
          <a:p>
            <a:r>
              <a:rPr lang="en-AU" sz="2400" dirty="0">
                <a:latin typeface="Arial" panose="020B0604020202020204" pitchFamily="34" charset="0"/>
                <a:cs typeface="Arial" panose="020B0604020202020204" pitchFamily="34" charset="0"/>
              </a:rPr>
              <a:t>Many organisations will need to significantly invest in purchasing or upgrading information systems and developing staff capability to use them.</a:t>
            </a:r>
          </a:p>
          <a:p>
            <a:r>
              <a:rPr lang="en-AU" sz="2400" dirty="0">
                <a:latin typeface="Arial" panose="020B0604020202020204" pitchFamily="34" charset="0"/>
                <a:cs typeface="Arial" panose="020B0604020202020204" pitchFamily="34" charset="0"/>
              </a:rPr>
              <a:t>Participants increasingly want to interact digitally with the world – including with their service providers and their support staff</a:t>
            </a:r>
          </a:p>
        </p:txBody>
      </p:sp>
    </p:spTree>
    <p:extLst>
      <p:ext uri="{BB962C8B-B14F-4D97-AF65-F5344CB8AC3E}">
        <p14:creationId xmlns:p14="http://schemas.microsoft.com/office/powerpoint/2010/main" val="418468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Funding Acknowledgment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lnSpcReduction="10000"/>
          </a:bodyPr>
          <a:lstStyle/>
          <a:p>
            <a:r>
              <a:rPr lang="en-US" dirty="0"/>
              <a:t>This instructional Toolkit has been produced by Parkinson’s NSW with grant funding from the Australian Government through</a:t>
            </a:r>
            <a:r>
              <a:rPr lang="en-AU" dirty="0">
                <a:latin typeface="Arial" panose="020B0604020202020204" pitchFamily="34" charset="0"/>
                <a:cs typeface="Arial" panose="020B0604020202020204" pitchFamily="34" charset="0"/>
              </a:rPr>
              <a:t> the NDIS Quality and Safeguards Commission </a:t>
            </a:r>
            <a:r>
              <a:rPr lang="en-AU" i="1" dirty="0">
                <a:latin typeface="Arial" panose="020B0604020202020204" pitchFamily="34" charset="0"/>
                <a:cs typeface="Arial" panose="020B0604020202020204" pitchFamily="34" charset="0"/>
              </a:rPr>
              <a:t>Support for NDIS Providers Program</a:t>
            </a:r>
            <a:r>
              <a:rPr lang="en-AU" dirty="0">
                <a:latin typeface="Arial" panose="020B0604020202020204" pitchFamily="34" charset="0"/>
                <a:cs typeface="Arial" panose="020B0604020202020204" pitchFamily="34" charset="0"/>
              </a:rPr>
              <a:t>. </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program supports NDIS providers to meet their quality and safeguarding responsibilities as they transition to the new NDIS arrangements and funds the development and delivery of tools and resources that will be available to all NDIS providers.</a:t>
            </a:r>
            <a:endParaRPr lang="en-AU" dirty="0"/>
          </a:p>
        </p:txBody>
      </p:sp>
    </p:spTree>
    <p:extLst>
      <p:ext uri="{BB962C8B-B14F-4D97-AF65-F5344CB8AC3E}">
        <p14:creationId xmlns:p14="http://schemas.microsoft.com/office/powerpoint/2010/main" val="4110114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2.6 Information and                          Knowledge Systems</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pPr>
              <a:buFont typeface="Wingdings" panose="05000000000000000000" pitchFamily="2" charset="2"/>
              <a:buChar char="§"/>
            </a:pPr>
            <a:r>
              <a:rPr lang="en-AU" dirty="0">
                <a:latin typeface="Arial" panose="020B0604020202020204" pitchFamily="34" charset="0"/>
                <a:cs typeface="Arial" panose="020B0604020202020204" pitchFamily="34" charset="0"/>
              </a:rPr>
              <a:t>Technology changes and is superseded – an ongoing cost to remain relevant and current.</a:t>
            </a:r>
          </a:p>
          <a:p>
            <a:pPr>
              <a:buFont typeface="Wingdings" panose="05000000000000000000" pitchFamily="2" charset="2"/>
              <a:buChar char="§"/>
            </a:pPr>
            <a:r>
              <a:rPr lang="en-AU" dirty="0">
                <a:latin typeface="Arial" panose="020B0604020202020204" pitchFamily="34" charset="0"/>
                <a:cs typeface="Arial" panose="020B0604020202020204" pitchFamily="34" charset="0"/>
              </a:rPr>
              <a:t>Important for leaders to conduct a review of how the organisation handles information and the information assets to determine the extent of the need/cost to remain competitive and compliant. </a:t>
            </a:r>
          </a:p>
        </p:txBody>
      </p:sp>
    </p:spTree>
    <p:extLst>
      <p:ext uri="{BB962C8B-B14F-4D97-AF65-F5344CB8AC3E}">
        <p14:creationId xmlns:p14="http://schemas.microsoft.com/office/powerpoint/2010/main" val="150655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2.6 Information and                          Knowledge Systems</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Checklist of Self-Check Reflective questions relating to information and knowledge management that boards and leaders may need to consider.</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hlinkClick r:id="rId2"/>
              </a:rPr>
              <a:t>Tool 2.6.1 – Self-check reflective questions: Information and knowledge</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11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2.7 Quality, Safeguarding and Continuous Improvement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b="1" dirty="0">
                <a:latin typeface="Arial" panose="020B0604020202020204" pitchFamily="34" charset="0"/>
                <a:cs typeface="Arial" panose="020B0604020202020204" pitchFamily="34" charset="0"/>
              </a:rPr>
              <a:t>Key points:</a:t>
            </a:r>
          </a:p>
          <a:p>
            <a:r>
              <a:rPr lang="en-AU" sz="2600" dirty="0">
                <a:latin typeface="Arial" panose="020B0604020202020204" pitchFamily="34" charset="0"/>
                <a:cs typeface="Arial" panose="020B0604020202020204" pitchFamily="34" charset="0"/>
              </a:rPr>
              <a:t>NDIS enshrines the Australian Government’s deep commitment to safeguarding vulnerable people.</a:t>
            </a:r>
          </a:p>
          <a:p>
            <a:r>
              <a:rPr lang="en-AU" sz="2600" dirty="0">
                <a:latin typeface="Arial" panose="020B0604020202020204" pitchFamily="34" charset="0"/>
                <a:cs typeface="Arial" panose="020B0604020202020204" pitchFamily="34" charset="0"/>
              </a:rPr>
              <a:t>The concept of safeguarding in the NDIS context includes the principles of:</a:t>
            </a:r>
          </a:p>
          <a:p>
            <a:pPr lvl="1">
              <a:buFont typeface="Wingdings" panose="05000000000000000000" pitchFamily="2" charset="2"/>
              <a:buChar char="§"/>
            </a:pPr>
            <a:r>
              <a:rPr lang="en-AU" sz="2200" dirty="0">
                <a:latin typeface="Arial" panose="020B0604020202020204" pitchFamily="34" charset="0"/>
                <a:cs typeface="Arial" panose="020B0604020202020204" pitchFamily="34" charset="0"/>
              </a:rPr>
              <a:t>Ethical rights based practice</a:t>
            </a:r>
          </a:p>
          <a:p>
            <a:pPr lvl="1">
              <a:buFont typeface="Wingdings" panose="05000000000000000000" pitchFamily="2" charset="2"/>
              <a:buChar char="§"/>
            </a:pPr>
            <a:r>
              <a:rPr lang="en-AU" sz="2200" dirty="0">
                <a:latin typeface="Arial" panose="020B0604020202020204" pitchFamily="34" charset="0"/>
                <a:cs typeface="Arial" panose="020B0604020202020204" pitchFamily="34" charset="0"/>
              </a:rPr>
              <a:t>Quality standards, measurement, assessment, management/assurance  and consistency</a:t>
            </a:r>
          </a:p>
          <a:p>
            <a:pPr lvl="1">
              <a:buFont typeface="Wingdings" panose="05000000000000000000" pitchFamily="2" charset="2"/>
              <a:buChar char="§"/>
            </a:pPr>
            <a:r>
              <a:rPr lang="en-AU" sz="2200" dirty="0">
                <a:latin typeface="Arial" panose="020B0604020202020204" pitchFamily="34" charset="0"/>
                <a:cs typeface="Arial" panose="020B0604020202020204" pitchFamily="34" charset="0"/>
              </a:rPr>
              <a:t>Identifying and mitigating risks</a:t>
            </a:r>
          </a:p>
          <a:p>
            <a:pPr lvl="1">
              <a:buFont typeface="Wingdings" panose="05000000000000000000" pitchFamily="2" charset="2"/>
              <a:buChar char="§"/>
            </a:pPr>
            <a:r>
              <a:rPr lang="en-AU" sz="2200" dirty="0">
                <a:latin typeface="Arial" panose="020B0604020202020204" pitchFamily="34" charset="0"/>
                <a:cs typeface="Arial" panose="020B0604020202020204" pitchFamily="34" charset="0"/>
              </a:rPr>
              <a:t>Ongoing continuous review and improvement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268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2.7 Quality, Safeguarding and Continuous Improvement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fontScale="55000" lnSpcReduction="20000"/>
          </a:bodyPr>
          <a:lstStyle/>
          <a:p>
            <a:pPr marL="0" indent="0">
              <a:buNone/>
            </a:pPr>
            <a:r>
              <a:rPr lang="en-AU" sz="5100" b="1" dirty="0">
                <a:latin typeface="Arial" panose="020B0604020202020204" pitchFamily="34" charset="0"/>
                <a:cs typeface="Arial" panose="020B0604020202020204" pitchFamily="34" charset="0"/>
              </a:rPr>
              <a:t>Key points:</a:t>
            </a:r>
          </a:p>
          <a:p>
            <a:r>
              <a:rPr lang="en-AU" sz="3600" dirty="0">
                <a:latin typeface="Arial" panose="020B0604020202020204" pitchFamily="34" charset="0"/>
                <a:cs typeface="Arial" panose="020B0604020202020204" pitchFamily="34" charset="0"/>
              </a:rPr>
              <a:t>Quality and Safeguarding in the NDIS is overseen and administered by the NDIS Quality and Safeguards Commission through its NDIS Quality and Safeguarding Framework</a:t>
            </a:r>
          </a:p>
          <a:p>
            <a:r>
              <a:rPr lang="en-AU" sz="3600" dirty="0">
                <a:latin typeface="Arial" panose="020B0604020202020204" pitchFamily="34" charset="0"/>
                <a:cs typeface="Arial" panose="020B0604020202020204" pitchFamily="34" charset="0"/>
              </a:rPr>
              <a:t>The Quality and Safeguarding Framework contains seven quality components:</a:t>
            </a:r>
          </a:p>
          <a:p>
            <a:pPr lvl="1">
              <a:buFont typeface="Wingdings" panose="05000000000000000000" pitchFamily="2" charset="2"/>
              <a:buChar char="§"/>
            </a:pPr>
            <a:r>
              <a:rPr lang="en-AU" sz="3600" dirty="0">
                <a:latin typeface="Arial" panose="020B0604020202020204" pitchFamily="34" charset="0"/>
                <a:cs typeface="Arial" panose="020B0604020202020204" pitchFamily="34" charset="0"/>
              </a:rPr>
              <a:t>Registration requirements</a:t>
            </a:r>
          </a:p>
          <a:p>
            <a:pPr lvl="1">
              <a:buFont typeface="Wingdings" panose="05000000000000000000" pitchFamily="2" charset="2"/>
              <a:buChar char="§"/>
            </a:pPr>
            <a:r>
              <a:rPr lang="en-AU" sz="3600" dirty="0">
                <a:latin typeface="Arial" panose="020B0604020202020204" pitchFamily="34" charset="0"/>
                <a:cs typeface="Arial" panose="020B0604020202020204" pitchFamily="34" charset="0"/>
              </a:rPr>
              <a:t>NDIS Practice Standards</a:t>
            </a:r>
          </a:p>
          <a:p>
            <a:pPr lvl="1">
              <a:buFont typeface="Wingdings" panose="05000000000000000000" pitchFamily="2" charset="2"/>
              <a:buChar char="§"/>
            </a:pPr>
            <a:r>
              <a:rPr lang="en-AU" sz="3600" dirty="0">
                <a:latin typeface="Arial" panose="020B0604020202020204" pitchFamily="34" charset="0"/>
                <a:cs typeface="Arial" panose="020B0604020202020204" pitchFamily="34" charset="0"/>
              </a:rPr>
              <a:t>NDIS Code of Conduct</a:t>
            </a:r>
          </a:p>
          <a:p>
            <a:pPr lvl="1">
              <a:buFont typeface="Wingdings" panose="05000000000000000000" pitchFamily="2" charset="2"/>
              <a:buChar char="§"/>
            </a:pPr>
            <a:r>
              <a:rPr lang="en-AU" sz="3600" dirty="0">
                <a:latin typeface="Arial" panose="020B0604020202020204" pitchFamily="34" charset="0"/>
                <a:cs typeface="Arial" panose="020B0604020202020204" pitchFamily="34" charset="0"/>
              </a:rPr>
              <a:t>Worker screening</a:t>
            </a:r>
          </a:p>
          <a:p>
            <a:pPr lvl="1">
              <a:buFont typeface="Wingdings" panose="05000000000000000000" pitchFamily="2" charset="2"/>
              <a:buChar char="§"/>
            </a:pPr>
            <a:r>
              <a:rPr lang="en-AU" sz="3600" dirty="0">
                <a:latin typeface="Arial" panose="020B0604020202020204" pitchFamily="34" charset="0"/>
                <a:cs typeface="Arial" panose="020B0604020202020204" pitchFamily="34" charset="0"/>
              </a:rPr>
              <a:t>Complaints management and resolution requirements</a:t>
            </a:r>
          </a:p>
          <a:p>
            <a:pPr lvl="1">
              <a:buFont typeface="Wingdings" panose="05000000000000000000" pitchFamily="2" charset="2"/>
              <a:buChar char="§"/>
            </a:pPr>
            <a:r>
              <a:rPr lang="en-AU" sz="3600" dirty="0">
                <a:latin typeface="Arial" panose="020B0604020202020204" pitchFamily="34" charset="0"/>
                <a:cs typeface="Arial" panose="020B0604020202020204" pitchFamily="34" charset="0"/>
              </a:rPr>
              <a:t>Incident management requirements, including reportable incidents</a:t>
            </a:r>
          </a:p>
          <a:p>
            <a:pPr lvl="1">
              <a:buFont typeface="Wingdings" panose="05000000000000000000" pitchFamily="2" charset="2"/>
              <a:buChar char="§"/>
            </a:pPr>
            <a:r>
              <a:rPr lang="en-AU" sz="3600" dirty="0">
                <a:latin typeface="Arial" panose="020B0604020202020204" pitchFamily="34" charset="0"/>
                <a:cs typeface="Arial" panose="020B0604020202020204" pitchFamily="34" charset="0"/>
              </a:rPr>
              <a:t>Additional safeguards for behaviour support and restrictive practices</a:t>
            </a:r>
          </a:p>
        </p:txBody>
      </p:sp>
    </p:spTree>
    <p:extLst>
      <p:ext uri="{BB962C8B-B14F-4D97-AF65-F5344CB8AC3E}">
        <p14:creationId xmlns:p14="http://schemas.microsoft.com/office/powerpoint/2010/main" val="125238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2.7 Quality, Safeguarding and Continuous Improvement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fontScale="92500"/>
          </a:bodyPr>
          <a:lstStyle/>
          <a:p>
            <a:pPr marL="0" indent="0">
              <a:buNone/>
            </a:pPr>
            <a:r>
              <a:rPr lang="en-AU" sz="3000" b="1" dirty="0">
                <a:latin typeface="Arial" panose="020B0604020202020204" pitchFamily="34" charset="0"/>
                <a:cs typeface="Arial" panose="020B0604020202020204" pitchFamily="34" charset="0"/>
              </a:rPr>
              <a:t>Key points:</a:t>
            </a:r>
          </a:p>
          <a:p>
            <a:r>
              <a:rPr lang="en-AU" sz="3000" dirty="0">
                <a:latin typeface="Arial" panose="020B0604020202020204" pitchFamily="34" charset="0"/>
                <a:cs typeface="Arial" panose="020B0604020202020204" pitchFamily="34" charset="0"/>
              </a:rPr>
              <a:t>Governance bodies and Leadership teams are accountable under the NDIS Act 2013.</a:t>
            </a:r>
          </a:p>
          <a:p>
            <a:r>
              <a:rPr lang="en-AU" sz="3000" dirty="0">
                <a:latin typeface="Arial" panose="020B0604020202020204" pitchFamily="34" charset="0"/>
                <a:cs typeface="Arial" panose="020B0604020202020204" pitchFamily="34" charset="0"/>
              </a:rPr>
              <a:t>Continuous improvement can be fostered by building a culture that values and actively seeks continuous improvement in every aspect</a:t>
            </a:r>
          </a:p>
          <a:p>
            <a:r>
              <a:rPr lang="en-AU" sz="3000" dirty="0">
                <a:latin typeface="Arial" panose="020B0604020202020204" pitchFamily="34" charset="0"/>
                <a:cs typeface="Arial" panose="020B0604020202020204" pitchFamily="34" charset="0"/>
              </a:rPr>
              <a:t>Continuous Improvement is predicated on having a rigorous risk management framework in place so as to identify gaps requiring impartment and remediation.   </a:t>
            </a:r>
          </a:p>
        </p:txBody>
      </p:sp>
    </p:spTree>
    <p:extLst>
      <p:ext uri="{BB962C8B-B14F-4D97-AF65-F5344CB8AC3E}">
        <p14:creationId xmlns:p14="http://schemas.microsoft.com/office/powerpoint/2010/main" val="807291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AU" dirty="0">
                <a:latin typeface="Arial" panose="020B0604020202020204" pitchFamily="34" charset="0"/>
                <a:cs typeface="Arial" panose="020B0604020202020204" pitchFamily="34" charset="0"/>
              </a:rPr>
              <a:t>2.7 Quality, Safeguarding and Continuous Improvement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a:xfrm>
            <a:off x="628650" y="1817236"/>
            <a:ext cx="7886700" cy="4351338"/>
          </a:xfrm>
        </p:spPr>
        <p:txBody>
          <a:bodyPr>
            <a:normAutofit/>
          </a:bodyPr>
          <a:lstStyle/>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 checklist of Self-Check Reflective questions that boards and executive managers could consider about how Quality, Safeguarding &amp; Continuous Improvement is ensured</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hlinkClick r:id="rId2"/>
              </a:rPr>
              <a:t>Tool 2.7.17 – Self-check reflective questions: Quality, safeguarding and continuous improvement</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461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Stay in touch with Parkinson’s NSW </a:t>
            </a:r>
            <a:endParaRPr lang="en-AU" dirty="0"/>
          </a:p>
        </p:txBody>
      </p:sp>
      <p:sp>
        <p:nvSpPr>
          <p:cNvPr id="8" name="Text Placeholder 6">
            <a:extLst>
              <a:ext uri="{FF2B5EF4-FFF2-40B4-BE49-F238E27FC236}">
                <a16:creationId xmlns:a16="http://schemas.microsoft.com/office/drawing/2014/main" id="{69091967-0FD5-4736-B6FA-F1D69C914053}"/>
              </a:ext>
            </a:extLst>
          </p:cNvPr>
          <p:cNvSpPr>
            <a:spLocks noGrp="1"/>
          </p:cNvSpPr>
          <p:nvPr>
            <p:ph sz="half" idx="1"/>
          </p:nvPr>
        </p:nvSpPr>
        <p:spPr>
          <a:xfrm>
            <a:off x="628650" y="1825625"/>
            <a:ext cx="3886200" cy="4351338"/>
          </a:xfrm>
        </p:spPr>
        <p:txBody>
          <a:bodyPr>
            <a:normAutofit/>
          </a:bodyPr>
          <a:lstStyle/>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Website</a:t>
            </a:r>
          </a:p>
          <a:p>
            <a:pPr marL="0" indent="0" algn="ctr">
              <a:buNone/>
            </a:pPr>
            <a:r>
              <a:rPr lang="en-AU" sz="2400" dirty="0">
                <a:latin typeface="Arial" panose="020B0604020202020204" pitchFamily="34" charset="0"/>
                <a:cs typeface="Arial" panose="020B0604020202020204" pitchFamily="34" charset="0"/>
                <a:hlinkClick r:id="rId2"/>
              </a:rPr>
              <a:t>www.parkinsonsnsw.org.au</a:t>
            </a:r>
            <a:r>
              <a:rPr lang="en-AU" sz="2400" dirty="0">
                <a:latin typeface="Arial" panose="020B0604020202020204" pitchFamily="34" charset="0"/>
                <a:cs typeface="Arial" panose="020B0604020202020204" pitchFamily="34" charset="0"/>
              </a:rPr>
              <a:t> </a:t>
            </a: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Info</a:t>
            </a:r>
            <a:r>
              <a:rPr lang="en-AU" sz="2400" dirty="0">
                <a:latin typeface="Arial" panose="020B0604020202020204" pitchFamily="34" charset="0"/>
                <a:cs typeface="Arial" panose="020B0604020202020204" pitchFamily="34" charset="0"/>
              </a:rPr>
              <a:t>Line</a:t>
            </a:r>
          </a:p>
          <a:p>
            <a:pPr marL="0" indent="0" algn="ctr">
              <a:buNone/>
            </a:pPr>
            <a:r>
              <a:rPr lang="en-AU" sz="2400" dirty="0">
                <a:solidFill>
                  <a:schemeClr val="tx1"/>
                </a:solidFill>
                <a:latin typeface="Arial" panose="020B0604020202020204" pitchFamily="34" charset="0"/>
                <a:cs typeface="Arial" panose="020B0604020202020204" pitchFamily="34" charset="0"/>
              </a:rPr>
              <a:t>1800 644 189</a:t>
            </a: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53B8D4F-1C19-4B8E-B86D-A36421E059C8}"/>
              </a:ext>
            </a:extLst>
          </p:cNvPr>
          <p:cNvSpPr>
            <a:spLocks noGrp="1"/>
          </p:cNvSpPr>
          <p:nvPr>
            <p:ph sz="half" idx="2"/>
          </p:nvPr>
        </p:nvSpPr>
        <p:spPr>
          <a:xfrm>
            <a:off x="4629150" y="1825625"/>
            <a:ext cx="3886200" cy="4351338"/>
          </a:xfrm>
        </p:spPr>
        <p:txBody>
          <a:bodyPr/>
          <a:lstStyle/>
          <a:p>
            <a:pPr marL="0" indent="0" algn="ctr">
              <a:buNone/>
            </a:pPr>
            <a:r>
              <a:rPr lang="en-AU" dirty="0">
                <a:latin typeface="Arial" panose="020B0604020202020204" pitchFamily="34" charset="0"/>
                <a:cs typeface="Arial" panose="020B0604020202020204" pitchFamily="34" charset="0"/>
              </a:rPr>
              <a:t>Social media</a:t>
            </a:r>
          </a:p>
          <a:p>
            <a:pPr marL="0" indent="0" algn="ctr">
              <a:buNone/>
            </a:pPr>
            <a:r>
              <a:rPr lang="en-AU" dirty="0">
                <a:latin typeface="Arial" panose="020B0604020202020204" pitchFamily="34" charset="0"/>
                <a:cs typeface="Arial" panose="020B0604020202020204" pitchFamily="34" charset="0"/>
              </a:rPr>
              <a:t>    Facebook </a:t>
            </a:r>
          </a:p>
          <a:p>
            <a:pPr marL="0" indent="0" algn="ctr">
              <a:buNone/>
            </a:pPr>
            <a:r>
              <a:rPr lang="en-AU" dirty="0">
                <a:latin typeface="Arial" panose="020B0604020202020204" pitchFamily="34" charset="0"/>
                <a:cs typeface="Arial" panose="020B0604020202020204" pitchFamily="34" charset="0"/>
              </a:rPr>
              <a:t>Twitter</a:t>
            </a:r>
          </a:p>
          <a:p>
            <a:pPr marL="0" indent="0" algn="ctr">
              <a:buNone/>
            </a:pPr>
            <a:r>
              <a:rPr lang="en-AU" dirty="0">
                <a:latin typeface="Arial" panose="020B0604020202020204" pitchFamily="34" charset="0"/>
                <a:cs typeface="Arial" panose="020B0604020202020204" pitchFamily="34" charset="0"/>
              </a:rPr>
              <a:t>  LinkedIn</a:t>
            </a:r>
          </a:p>
          <a:p>
            <a:pPr marL="0" indent="0" algn="ctr">
              <a:buNone/>
            </a:pPr>
            <a:r>
              <a:rPr lang="en-AU" dirty="0">
                <a:latin typeface="Arial" panose="020B0604020202020204" pitchFamily="34" charset="0"/>
                <a:cs typeface="Arial" panose="020B0604020202020204" pitchFamily="34" charset="0"/>
              </a:rPr>
              <a:t>     Instagram</a:t>
            </a:r>
          </a:p>
          <a:p>
            <a:pPr marL="0" indent="0" algn="ctr">
              <a:buNone/>
            </a:pPr>
            <a:r>
              <a:rPr lang="en-AU" dirty="0">
                <a:latin typeface="Arial" panose="020B0604020202020204" pitchFamily="34" charset="0"/>
                <a:cs typeface="Arial" panose="020B0604020202020204" pitchFamily="34" charset="0"/>
              </a:rPr>
              <a:t>  YouTube</a:t>
            </a:r>
          </a:p>
        </p:txBody>
      </p:sp>
      <p:grpSp>
        <p:nvGrpSpPr>
          <p:cNvPr id="3" name="Group 2">
            <a:extLst>
              <a:ext uri="{FF2B5EF4-FFF2-40B4-BE49-F238E27FC236}">
                <a16:creationId xmlns:a16="http://schemas.microsoft.com/office/drawing/2014/main" id="{3B6D6EB1-9821-4649-A99B-A04EBFD6EAC3}"/>
              </a:ext>
            </a:extLst>
          </p:cNvPr>
          <p:cNvGrpSpPr/>
          <p:nvPr/>
        </p:nvGrpSpPr>
        <p:grpSpPr>
          <a:xfrm>
            <a:off x="5422027" y="2328168"/>
            <a:ext cx="442694" cy="2546812"/>
            <a:chOff x="5422027" y="2328168"/>
            <a:chExt cx="442694" cy="2546812"/>
          </a:xfrm>
        </p:grpSpPr>
        <p:pic>
          <p:nvPicPr>
            <p:cNvPr id="11" name="Picture 10" descr="A picture containing object, first-aid kit&#10;&#10;Description generated with high confidence">
              <a:hlinkClick r:id="rId3"/>
              <a:extLst>
                <a:ext uri="{FF2B5EF4-FFF2-40B4-BE49-F238E27FC236}">
                  <a16:creationId xmlns:a16="http://schemas.microsoft.com/office/drawing/2014/main" id="{C41B86B5-0556-4F88-809D-11138EEBF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328168"/>
              <a:ext cx="428625" cy="428625"/>
            </a:xfrm>
            <a:prstGeom prst="rect">
              <a:avLst/>
            </a:prstGeom>
          </p:spPr>
        </p:pic>
        <p:pic>
          <p:nvPicPr>
            <p:cNvPr id="12" name="Picture 11">
              <a:hlinkClick r:id="rId5"/>
              <a:extLst>
                <a:ext uri="{FF2B5EF4-FFF2-40B4-BE49-F238E27FC236}">
                  <a16:creationId xmlns:a16="http://schemas.microsoft.com/office/drawing/2014/main" id="{9C0440D8-D71D-4185-96EC-17B41AB72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028" y="2860824"/>
              <a:ext cx="428625" cy="428625"/>
            </a:xfrm>
            <a:prstGeom prst="rect">
              <a:avLst/>
            </a:prstGeom>
          </p:spPr>
        </p:pic>
        <p:pic>
          <p:nvPicPr>
            <p:cNvPr id="13" name="Picture 12">
              <a:hlinkClick r:id="rId7"/>
              <a:extLst>
                <a:ext uri="{FF2B5EF4-FFF2-40B4-BE49-F238E27FC236}">
                  <a16:creationId xmlns:a16="http://schemas.microsoft.com/office/drawing/2014/main" id="{60A43F59-9FA0-4807-99E2-6A12C35932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2027" y="3912344"/>
              <a:ext cx="428625" cy="428625"/>
            </a:xfrm>
            <a:prstGeom prst="rect">
              <a:avLst/>
            </a:prstGeom>
          </p:spPr>
        </p:pic>
        <p:pic>
          <p:nvPicPr>
            <p:cNvPr id="14" name="Picture 13">
              <a:hlinkClick r:id="rId9"/>
              <a:extLst>
                <a:ext uri="{FF2B5EF4-FFF2-40B4-BE49-F238E27FC236}">
                  <a16:creationId xmlns:a16="http://schemas.microsoft.com/office/drawing/2014/main" id="{20EA4FB1-8761-4AB9-97DF-FECAE8A123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096" y="4446355"/>
              <a:ext cx="428625" cy="428625"/>
            </a:xfrm>
            <a:prstGeom prst="rect">
              <a:avLst/>
            </a:prstGeom>
          </p:spPr>
        </p:pic>
        <p:pic>
          <p:nvPicPr>
            <p:cNvPr id="15" name="Picture 14">
              <a:hlinkClick r:id="rId11"/>
              <a:extLst>
                <a:ext uri="{FF2B5EF4-FFF2-40B4-BE49-F238E27FC236}">
                  <a16:creationId xmlns:a16="http://schemas.microsoft.com/office/drawing/2014/main" id="{5CBF7F2D-8720-4DCB-B246-9F2AB9119B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6321" y="3411936"/>
              <a:ext cx="428400" cy="428400"/>
            </a:xfrm>
            <a:prstGeom prst="rect">
              <a:avLst/>
            </a:prstGeom>
          </p:spPr>
        </p:pic>
      </p:grpSp>
    </p:spTree>
    <p:extLst>
      <p:ext uri="{BB962C8B-B14F-4D97-AF65-F5344CB8AC3E}">
        <p14:creationId xmlns:p14="http://schemas.microsoft.com/office/powerpoint/2010/main" val="79036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2</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Section 2   </a:t>
            </a:r>
            <a:endParaRPr lang="en-AU" dirty="0">
              <a:latin typeface="Arial" panose="020B0604020202020204" pitchFamily="34" charset="0"/>
              <a:cs typeface="Arial" panose="020B0604020202020204" pitchFamily="34" charset="0"/>
            </a:endParaRPr>
          </a:p>
          <a:p>
            <a:pPr marL="0" indent="0">
              <a:buNone/>
            </a:pPr>
            <a:r>
              <a:rPr lang="en-AU" b="1" dirty="0">
                <a:solidFill>
                  <a:srgbClr val="A51890"/>
                </a:solidFill>
                <a:latin typeface="Arial" panose="020B0604020202020204" pitchFamily="34" charset="0"/>
                <a:cs typeface="Arial" panose="020B0604020202020204" pitchFamily="34" charset="0"/>
              </a:rPr>
              <a:t>Key Leadership Focus Areas for informing Transition to the NDIS</a:t>
            </a:r>
          </a:p>
          <a:p>
            <a:pPr marL="0" indent="0">
              <a:buNone/>
            </a:pPr>
            <a:r>
              <a:rPr lang="en-AU" sz="2800" dirty="0">
                <a:latin typeface="Arial" panose="020B0604020202020204" pitchFamily="34" charset="0"/>
                <a:cs typeface="Arial" panose="020B0604020202020204" pitchFamily="34" charset="0"/>
              </a:rPr>
              <a:t>Section 2 explores some of the many key focus areas that may need to be considered by leaders across seven relevant domains of leadership as providers transition to or maintain NDIS registration. </a:t>
            </a: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access Toolkit Section 2</a:t>
            </a:r>
          </a:p>
        </p:txBody>
      </p:sp>
    </p:spTree>
    <p:extLst>
      <p:ext uri="{BB962C8B-B14F-4D97-AF65-F5344CB8AC3E}">
        <p14:creationId xmlns:p14="http://schemas.microsoft.com/office/powerpoint/2010/main" val="155079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Section 2</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85000" lnSpcReduction="20000"/>
          </a:bodyPr>
          <a:lstStyle/>
          <a:p>
            <a:pPr marL="0" indent="0">
              <a:buNone/>
            </a:pPr>
            <a:r>
              <a:rPr lang="en-AU" b="1" dirty="0">
                <a:latin typeface="Arial" panose="020B0604020202020204" pitchFamily="34" charset="0"/>
                <a:cs typeface="Arial" panose="020B0604020202020204" pitchFamily="34" charset="0"/>
              </a:rPr>
              <a:t>Content Overview</a:t>
            </a:r>
          </a:p>
          <a:p>
            <a:pPr marL="0" indent="0">
              <a:buNone/>
            </a:pPr>
            <a:endParaRPr lang="en-AU" sz="900" b="1"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Seven domains of leadership to support transitioning to the NDIS are explored including (but not limited to):</a:t>
            </a:r>
          </a:p>
          <a:p>
            <a:pPr marL="0" indent="0">
              <a:buNone/>
            </a:pPr>
            <a:endParaRPr lang="en-AU" sz="1050"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2.1 Business Strategy and Positioning. </a:t>
            </a:r>
          </a:p>
          <a:p>
            <a:pPr marL="0" indent="0">
              <a:buNone/>
            </a:pPr>
            <a:r>
              <a:rPr lang="en-AU" dirty="0">
                <a:latin typeface="Arial" panose="020B0604020202020204" pitchFamily="34" charset="0"/>
                <a:cs typeface="Arial" panose="020B0604020202020204" pitchFamily="34" charset="0"/>
              </a:rPr>
              <a:t>2.2 Corporate Governance.</a:t>
            </a:r>
          </a:p>
          <a:p>
            <a:pPr marL="0" indent="0">
              <a:buNone/>
            </a:pPr>
            <a:r>
              <a:rPr lang="en-AU" dirty="0">
                <a:latin typeface="Arial" panose="020B0604020202020204" pitchFamily="34" charset="0"/>
                <a:cs typeface="Arial" panose="020B0604020202020204" pitchFamily="34" charset="0"/>
              </a:rPr>
              <a:t>2.3 Clients, Market Focus and Branding.</a:t>
            </a:r>
          </a:p>
          <a:p>
            <a:pPr marL="0" indent="0">
              <a:buNone/>
            </a:pPr>
            <a:r>
              <a:rPr lang="en-AU" dirty="0">
                <a:latin typeface="Arial" panose="020B0604020202020204" pitchFamily="34" charset="0"/>
                <a:cs typeface="Arial" panose="020B0604020202020204" pitchFamily="34" charset="0"/>
              </a:rPr>
              <a:t>2.4 Financial Sustainability.</a:t>
            </a:r>
          </a:p>
          <a:p>
            <a:pPr marL="0" indent="0">
              <a:buNone/>
            </a:pPr>
            <a:r>
              <a:rPr lang="en-AU" dirty="0">
                <a:latin typeface="Arial" panose="020B0604020202020204" pitchFamily="34" charset="0"/>
                <a:cs typeface="Arial" panose="020B0604020202020204" pitchFamily="34" charset="0"/>
              </a:rPr>
              <a:t>2.5 People and Capability.</a:t>
            </a:r>
          </a:p>
          <a:p>
            <a:pPr marL="0" indent="0">
              <a:buNone/>
            </a:pPr>
            <a:r>
              <a:rPr lang="en-AU" dirty="0">
                <a:latin typeface="Arial" panose="020B0604020202020204" pitchFamily="34" charset="0"/>
                <a:cs typeface="Arial" panose="020B0604020202020204" pitchFamily="34" charset="0"/>
              </a:rPr>
              <a:t>2.6 Information and Knowledge Systems.</a:t>
            </a:r>
          </a:p>
          <a:p>
            <a:pPr marL="0" indent="0">
              <a:buNone/>
            </a:pPr>
            <a:r>
              <a:rPr lang="en-AU" dirty="0">
                <a:latin typeface="Arial" panose="020B0604020202020204" pitchFamily="34" charset="0"/>
                <a:cs typeface="Arial" panose="020B0604020202020204" pitchFamily="34" charset="0"/>
              </a:rPr>
              <a:t>2.7 Quality, Safeguarding and Continuous Improvement.</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95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normAutofit/>
          </a:bodyPr>
          <a:lstStyle/>
          <a:p>
            <a:pPr algn="ctr"/>
            <a:r>
              <a:rPr lang="en-US" dirty="0"/>
              <a:t>2.1 Business Strategy and Positioning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57150" indent="0">
              <a:buNone/>
            </a:pPr>
            <a:r>
              <a:rPr lang="en-AU" b="1" dirty="0">
                <a:latin typeface="Arial" panose="020B0604020202020204" pitchFamily="34" charset="0"/>
                <a:cs typeface="Arial" panose="020B0604020202020204" pitchFamily="34" charset="0"/>
              </a:rPr>
              <a:t>Key points:</a:t>
            </a:r>
          </a:p>
          <a:p>
            <a:pPr marL="514350" indent="-457200"/>
            <a:r>
              <a:rPr lang="en-AU" dirty="0">
                <a:latin typeface="Arial" panose="020B0604020202020204" pitchFamily="34" charset="0"/>
                <a:cs typeface="Arial" panose="020B0604020202020204" pitchFamily="34" charset="0"/>
              </a:rPr>
              <a:t>The NDIS is a market-driven </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business environment and providers will compete with each other to attract and retain NDIS participants as the majority of traditional government program-based block funding (paid in advance) will end.</a:t>
            </a:r>
          </a:p>
          <a:p>
            <a:pPr marL="514350" indent="-457200">
              <a:buFont typeface="Wingdings" panose="05000000000000000000" pitchFamily="2" charset="2"/>
              <a:buChar char="§"/>
            </a:pPr>
            <a:endParaRPr lang="en-AU" sz="800" dirty="0">
              <a:latin typeface="Arial" panose="020B0604020202020204" pitchFamily="34" charset="0"/>
              <a:cs typeface="Arial" panose="020B0604020202020204" pitchFamily="34" charset="0"/>
            </a:endParaRPr>
          </a:p>
          <a:p>
            <a:pPr marL="514350" indent="-457200"/>
            <a:r>
              <a:rPr lang="en-AU" dirty="0">
                <a:latin typeface="Arial" panose="020B0604020202020204" pitchFamily="34" charset="0"/>
                <a:cs typeface="Arial" panose="020B0604020202020204" pitchFamily="34" charset="0"/>
              </a:rPr>
              <a:t>There will be significant implications for cash flow moving to invoicing in arrears.</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23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2.1 Business Strategy and Positioning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57150" indent="0">
              <a:buNone/>
            </a:pPr>
            <a:r>
              <a:rPr lang="en-AU" b="1" dirty="0">
                <a:latin typeface="Arial" panose="020B0604020202020204" pitchFamily="34" charset="0"/>
                <a:cs typeface="Arial" panose="020B0604020202020204" pitchFamily="34" charset="0"/>
              </a:rPr>
              <a:t>Key points:</a:t>
            </a:r>
          </a:p>
          <a:p>
            <a:pPr marL="57150" indent="0">
              <a:buNone/>
            </a:pPr>
            <a:r>
              <a:rPr lang="en-AU" dirty="0">
                <a:latin typeface="Arial" panose="020B0604020202020204" pitchFamily="34" charset="0"/>
                <a:cs typeface="Arial" panose="020B0604020202020204" pitchFamily="34" charset="0"/>
              </a:rPr>
              <a:t>Implications related to Strategy and Positioning:</a:t>
            </a:r>
          </a:p>
          <a:p>
            <a:pPr lvl="1"/>
            <a:r>
              <a:rPr lang="en-AU" dirty="0">
                <a:latin typeface="Arial" panose="020B0604020202020204" pitchFamily="34" charset="0"/>
                <a:cs typeface="Arial" panose="020B0604020202020204" pitchFamily="34" charset="0"/>
              </a:rPr>
              <a:t>Understand your organisation and direction in the NDIS environment</a:t>
            </a:r>
          </a:p>
          <a:p>
            <a:pPr lvl="1"/>
            <a:r>
              <a:rPr lang="en-AU" dirty="0">
                <a:latin typeface="Arial" panose="020B0604020202020204" pitchFamily="34" charset="0"/>
                <a:cs typeface="Arial" panose="020B0604020202020204" pitchFamily="34" charset="0"/>
              </a:rPr>
              <a:t>Understand or re-evaluate the market share (people) you have/want</a:t>
            </a:r>
          </a:p>
          <a:p>
            <a:pPr lvl="1"/>
            <a:r>
              <a:rPr lang="en-AU" dirty="0">
                <a:latin typeface="Arial" panose="020B0604020202020204" pitchFamily="34" charset="0"/>
                <a:cs typeface="Arial" panose="020B0604020202020204" pitchFamily="34" charset="0"/>
              </a:rPr>
              <a:t>Review or re-imagine service offerings – what are our points of difference?</a:t>
            </a:r>
          </a:p>
          <a:p>
            <a:pPr lvl="1"/>
            <a:r>
              <a:rPr lang="en-AU" dirty="0">
                <a:latin typeface="Arial" panose="020B0604020202020204" pitchFamily="34" charset="0"/>
                <a:cs typeface="Arial" panose="020B0604020202020204" pitchFamily="34" charset="0"/>
              </a:rPr>
              <a:t>Business development  strategy and planning </a:t>
            </a:r>
          </a:p>
        </p:txBody>
      </p:sp>
    </p:spTree>
    <p:extLst>
      <p:ext uri="{BB962C8B-B14F-4D97-AF65-F5344CB8AC3E}">
        <p14:creationId xmlns:p14="http://schemas.microsoft.com/office/powerpoint/2010/main" val="365660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2.1 Business Strategy and Positioning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57150" indent="0">
              <a:buNone/>
            </a:pPr>
            <a:r>
              <a:rPr lang="en-AU" b="1" dirty="0">
                <a:latin typeface="Arial" panose="020B0604020202020204" pitchFamily="34" charset="0"/>
                <a:cs typeface="Arial" panose="020B0604020202020204" pitchFamily="34" charset="0"/>
              </a:rPr>
              <a:t>Key points:</a:t>
            </a:r>
          </a:p>
          <a:p>
            <a:pPr marL="57150" indent="0">
              <a:buNone/>
            </a:pPr>
            <a:r>
              <a:rPr lang="en-AU" dirty="0">
                <a:latin typeface="Arial" panose="020B0604020202020204" pitchFamily="34" charset="0"/>
                <a:cs typeface="Arial" panose="020B0604020202020204" pitchFamily="34" charset="0"/>
              </a:rPr>
              <a:t>Implications related to Strategy and Positioning (continued):</a:t>
            </a:r>
          </a:p>
          <a:p>
            <a:pPr lvl="1"/>
            <a:r>
              <a:rPr lang="en-AU" dirty="0">
                <a:latin typeface="Arial" panose="020B0604020202020204" pitchFamily="34" charset="0"/>
                <a:cs typeface="Arial" panose="020B0604020202020204" pitchFamily="34" charset="0"/>
              </a:rPr>
              <a:t>Understanding our competitors – who, where, what do they offer?</a:t>
            </a:r>
          </a:p>
          <a:p>
            <a:pPr lvl="1"/>
            <a:r>
              <a:rPr lang="en-AU" dirty="0">
                <a:latin typeface="Arial" panose="020B0604020202020204" pitchFamily="34" charset="0"/>
                <a:cs typeface="Arial" panose="020B0604020202020204" pitchFamily="34" charset="0"/>
              </a:rPr>
              <a:t>New opportunities to develop strategic relationships and collaborations with other providers.</a:t>
            </a:r>
          </a:p>
          <a:p>
            <a:pPr lvl="1"/>
            <a:r>
              <a:rPr lang="en-AU" dirty="0">
                <a:latin typeface="Arial" panose="020B0604020202020204" pitchFamily="34" charset="0"/>
                <a:cs typeface="Arial" panose="020B0604020202020204" pitchFamily="34" charset="0"/>
              </a:rPr>
              <a:t>How do we adjust our organisation to thrive in the NDIS?</a:t>
            </a:r>
          </a:p>
          <a:p>
            <a:pPr lvl="1"/>
            <a:r>
              <a:rPr lang="en-AU" dirty="0">
                <a:latin typeface="Arial" panose="020B0604020202020204" pitchFamily="34" charset="0"/>
                <a:cs typeface="Arial" panose="020B0604020202020204" pitchFamily="34" charset="0"/>
              </a:rPr>
              <a:t>How can we as leaders create and drive positive change for all stakeholders as we move towards the NDIS?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62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2.1 Business Strategy and Positioning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57150" indent="0">
              <a:buNone/>
            </a:pPr>
            <a:r>
              <a:rPr lang="en-AU" b="1" dirty="0">
                <a:latin typeface="Arial" panose="020B0604020202020204" pitchFamily="34" charset="0"/>
                <a:cs typeface="Arial" panose="020B0604020202020204" pitchFamily="34" charset="0"/>
              </a:rPr>
              <a:t>Key points:</a:t>
            </a:r>
          </a:p>
          <a:p>
            <a:pPr marL="57150" indent="0">
              <a:buNone/>
            </a:pPr>
            <a:r>
              <a:rPr lang="en-AU" dirty="0">
                <a:latin typeface="Arial" panose="020B0604020202020204" pitchFamily="34" charset="0"/>
                <a:cs typeface="Arial" panose="020B0604020202020204" pitchFamily="34" charset="0"/>
              </a:rPr>
              <a:t>Implications related to Strategy and Positioning (continued):</a:t>
            </a:r>
          </a:p>
          <a:p>
            <a:pPr lvl="1"/>
            <a:r>
              <a:rPr lang="en-AU" dirty="0">
                <a:latin typeface="Arial" panose="020B0604020202020204" pitchFamily="34" charset="0"/>
                <a:cs typeface="Arial" panose="020B0604020202020204" pitchFamily="34" charset="0"/>
              </a:rPr>
              <a:t>Is it time to review our branding and messaging?</a:t>
            </a:r>
          </a:p>
          <a:p>
            <a:pPr lvl="1"/>
            <a:r>
              <a:rPr lang="en-AU" dirty="0">
                <a:latin typeface="Arial" panose="020B0604020202020204" pitchFamily="34" charset="0"/>
                <a:cs typeface="Arial" panose="020B0604020202020204" pitchFamily="34" charset="0"/>
              </a:rPr>
              <a:t>What new skills and knowledge need to be brought into the organisation across all human resource levels?</a:t>
            </a:r>
          </a:p>
          <a:p>
            <a:pPr lvl="1"/>
            <a:r>
              <a:rPr lang="en-AU" dirty="0">
                <a:latin typeface="Arial" panose="020B0604020202020204" pitchFamily="34" charset="0"/>
                <a:cs typeface="Arial" panose="020B0604020202020204" pitchFamily="34" charset="0"/>
              </a:rPr>
              <a:t>Review of systems and policies/procedures</a:t>
            </a:r>
          </a:p>
          <a:p>
            <a:pPr lvl="1"/>
            <a:r>
              <a:rPr lang="en-AU" dirty="0">
                <a:latin typeface="Arial" panose="020B0604020202020204" pitchFamily="34" charset="0"/>
                <a:cs typeface="Arial" panose="020B0604020202020204" pitchFamily="34" charset="0"/>
              </a:rPr>
              <a:t>Workforce development</a:t>
            </a:r>
          </a:p>
        </p:txBody>
      </p:sp>
    </p:spTree>
    <p:extLst>
      <p:ext uri="{BB962C8B-B14F-4D97-AF65-F5344CB8AC3E}">
        <p14:creationId xmlns:p14="http://schemas.microsoft.com/office/powerpoint/2010/main" val="974565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NSW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1517</TotalTime>
  <Words>1958</Words>
  <Application>Microsoft Office PowerPoint</Application>
  <PresentationFormat>On-screen Show (4:3)</PresentationFormat>
  <Paragraphs>197</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Wingdings</vt:lpstr>
      <vt:lpstr>Office Theme</vt:lpstr>
      <vt:lpstr>PowerPoint Presentation</vt:lpstr>
      <vt:lpstr>A toolkit for developing strategic service provider leadership in the NDIS environment</vt:lpstr>
      <vt:lpstr>Funding Acknowledgment</vt:lpstr>
      <vt:lpstr>Toolkit Section 2</vt:lpstr>
      <vt:lpstr>Toolkit Section 2</vt:lpstr>
      <vt:lpstr>2.1 Business Strategy and Positioning </vt:lpstr>
      <vt:lpstr>2.1 Business Strategy and Positioning </vt:lpstr>
      <vt:lpstr>2.1 Business Strategy and Positioning </vt:lpstr>
      <vt:lpstr>2.1 Business Strategy and Positioning </vt:lpstr>
      <vt:lpstr>2.1 Business Strategy and Positioning </vt:lpstr>
      <vt:lpstr>2.2 Corporate Governance</vt:lpstr>
      <vt:lpstr>2.2 Corporate Governance </vt:lpstr>
      <vt:lpstr>2.2 Corporate Governance </vt:lpstr>
      <vt:lpstr>2.2 Corporate Governance </vt:lpstr>
      <vt:lpstr>2.2 Corporate Governance </vt:lpstr>
      <vt:lpstr>2.3 Clients, Market Focus                         and Branding</vt:lpstr>
      <vt:lpstr>2.3 Clients, Market Focus                         and Branding</vt:lpstr>
      <vt:lpstr>2.3 Clients, Market Focus                         and Branding</vt:lpstr>
      <vt:lpstr>2.4 Financial Sustainability</vt:lpstr>
      <vt:lpstr>2.4 Financial Sustainability</vt:lpstr>
      <vt:lpstr>2.4 Financial Sustainability</vt:lpstr>
      <vt:lpstr>2.5 People and Capability</vt:lpstr>
      <vt:lpstr>2.5 People and Capability</vt:lpstr>
      <vt:lpstr>2.5 People and Capability</vt:lpstr>
      <vt:lpstr>2.5 People and Capability</vt:lpstr>
      <vt:lpstr>2.5 People and Capability</vt:lpstr>
      <vt:lpstr>2.5 People and Capability</vt:lpstr>
      <vt:lpstr>2.5 People and Capability</vt:lpstr>
      <vt:lpstr>2.6 Information and                          Knowledge Systems</vt:lpstr>
      <vt:lpstr>2.6 Information and                          Knowledge Systems</vt:lpstr>
      <vt:lpstr>2.6 Information and                          Knowledge Systems</vt:lpstr>
      <vt:lpstr>2.7 Quality, Safeguarding and Continuous Improvement</vt:lpstr>
      <vt:lpstr>2.7 Quality, Safeguarding and Continuous Improvement</vt:lpstr>
      <vt:lpstr>2.7 Quality, Safeguarding and Continuous Improvement</vt:lpstr>
      <vt:lpstr>2.7 Quality, Safeguarding and Continuous Improvement</vt:lpstr>
      <vt:lpstr>Stay in touch with Parkinson’s NSW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Mirelle Brockett</dc:creator>
  <cp:lastModifiedBy>Mirelle Brockett</cp:lastModifiedBy>
  <cp:revision>13</cp:revision>
  <dcterms:created xsi:type="dcterms:W3CDTF">2020-01-15T00:05:53Z</dcterms:created>
  <dcterms:modified xsi:type="dcterms:W3CDTF">2021-06-21T03:50:13Z</dcterms:modified>
</cp:coreProperties>
</file>