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8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3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10884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90707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424233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43157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01987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6" name="Footer Placeholder 5"/>
          <p:cNvSpPr>
            <a:spLocks noGrp="1"/>
          </p:cNvSpPr>
          <p:nvPr>
            <p:ph type="ftr" sz="quarter" idx="11"/>
          </p:nvPr>
        </p:nvSpPr>
        <p:spPr>
          <a:xfrm>
            <a:off x="5419456"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30086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8" name="Footer Placeholder 7"/>
          <p:cNvSpPr>
            <a:spLocks noGrp="1"/>
          </p:cNvSpPr>
          <p:nvPr>
            <p:ph type="ftr" sz="quarter" idx="11"/>
          </p:nvPr>
        </p:nvSpPr>
        <p:spPr>
          <a:xfrm>
            <a:off x="5419456" y="6356351"/>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75685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4" name="Footer Placeholder 3"/>
          <p:cNvSpPr>
            <a:spLocks noGrp="1"/>
          </p:cNvSpPr>
          <p:nvPr>
            <p:ph type="ftr" sz="quarter" idx="11"/>
          </p:nvPr>
        </p:nvSpPr>
        <p:spPr>
          <a:xfrm>
            <a:off x="5419456"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66457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3" name="Footer Placeholder 2"/>
          <p:cNvSpPr>
            <a:spLocks noGrp="1"/>
          </p:cNvSpPr>
          <p:nvPr>
            <p:ph type="ftr" sz="quarter" idx="11"/>
          </p:nvPr>
        </p:nvSpPr>
        <p:spPr>
          <a:xfrm>
            <a:off x="5419456"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00057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6" name="Footer Placeholder 5"/>
          <p:cNvSpPr>
            <a:spLocks noGrp="1"/>
          </p:cNvSpPr>
          <p:nvPr>
            <p:ph type="ftr" sz="quarter" idx="11"/>
          </p:nvPr>
        </p:nvSpPr>
        <p:spPr>
          <a:xfrm>
            <a:off x="5419456"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55594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6" name="Footer Placeholder 5"/>
          <p:cNvSpPr>
            <a:spLocks noGrp="1"/>
          </p:cNvSpPr>
          <p:nvPr>
            <p:ph type="ftr" sz="quarter" idx="11"/>
          </p:nvPr>
        </p:nvSpPr>
        <p:spPr>
          <a:xfrm>
            <a:off x="5419456"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285603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white background&#10;&#10;Description automatically generated">
            <a:extLst>
              <a:ext uri="{FF2B5EF4-FFF2-40B4-BE49-F238E27FC236}">
                <a16:creationId xmlns:a16="http://schemas.microsoft.com/office/drawing/2014/main" id="{FF1A8DEE-48D9-476F-A525-E62B0F5E284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442AAD6C-69FC-4DB0-B8E8-AA35EF393EF5}"/>
              </a:ext>
            </a:extLst>
          </p:cNvPr>
          <p:cNvSpPr txBox="1"/>
          <p:nvPr userDrawn="1"/>
        </p:nvSpPr>
        <p:spPr>
          <a:xfrm>
            <a:off x="3657600" y="6338994"/>
            <a:ext cx="4857750" cy="307777"/>
          </a:xfrm>
          <a:prstGeom prst="rect">
            <a:avLst/>
          </a:prstGeom>
          <a:noFill/>
        </p:spPr>
        <p:txBody>
          <a:bodyPr wrap="square" rtlCol="0">
            <a:spAutoFit/>
          </a:bodyPr>
          <a:lstStyle/>
          <a:p>
            <a:pPr algn="r"/>
            <a:r>
              <a:rPr lang="en-US" sz="1400" dirty="0">
                <a:solidFill>
                  <a:schemeClr val="bg1"/>
                </a:solidFill>
              </a:rPr>
              <a:t>Support for NDIS Providers Program </a:t>
            </a:r>
            <a:endParaRPr lang="en-AU" sz="1400" dirty="0">
              <a:solidFill>
                <a:schemeClr val="bg1"/>
              </a:solidFill>
            </a:endParaRPr>
          </a:p>
        </p:txBody>
      </p:sp>
      <p:sp>
        <p:nvSpPr>
          <p:cNvPr id="6" name="TextBox 5">
            <a:extLst>
              <a:ext uri="{FF2B5EF4-FFF2-40B4-BE49-F238E27FC236}">
                <a16:creationId xmlns:a16="http://schemas.microsoft.com/office/drawing/2014/main" id="{72790151-A3FC-4448-BB58-69586A4D29B4}"/>
              </a:ext>
            </a:extLst>
          </p:cNvPr>
          <p:cNvSpPr txBox="1"/>
          <p:nvPr userDrawn="1"/>
        </p:nvSpPr>
        <p:spPr>
          <a:xfrm>
            <a:off x="3652053" y="6624402"/>
            <a:ext cx="4857750" cy="184666"/>
          </a:xfrm>
          <a:prstGeom prst="rect">
            <a:avLst/>
          </a:prstGeom>
          <a:noFill/>
        </p:spPr>
        <p:txBody>
          <a:bodyPr wrap="square" rtlCol="0">
            <a:spAutoFit/>
          </a:bodyPr>
          <a:lstStyle/>
          <a:p>
            <a:pPr algn="r"/>
            <a:r>
              <a:rPr lang="en-US" sz="600" dirty="0">
                <a:solidFill>
                  <a:schemeClr val="bg1"/>
                </a:solidFill>
              </a:rPr>
              <a:t>Supported through grant funding from the Australian Government</a:t>
            </a:r>
            <a:endParaRPr lang="en-AU" sz="600" dirty="0">
              <a:solidFill>
                <a:schemeClr val="bg1"/>
              </a:solidFill>
            </a:endParaRPr>
          </a:p>
        </p:txBody>
      </p:sp>
    </p:spTree>
    <p:extLst>
      <p:ext uri="{BB962C8B-B14F-4D97-AF65-F5344CB8AC3E}">
        <p14:creationId xmlns:p14="http://schemas.microsoft.com/office/powerpoint/2010/main" val="3783768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arkinsonsnsw.org.au/wp-content/uploads/2021/06/Tool-1.9_NDS_NDIS_Provider-Toolkit.pdf" TargetMode="External"/><Relationship Id="rId2" Type="http://schemas.openxmlformats.org/officeDocument/2006/relationships/hyperlink" Target="http://www.parkinsonsnsw.org.au/wp-content/uploads/2021/05/Tool-1.3_-Snapshot-Comparisons_NDA-vs-NDI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facebook.com/parkinsonsnsw" TargetMode="External"/><Relationship Id="rId7" Type="http://schemas.openxmlformats.org/officeDocument/2006/relationships/hyperlink" Target="https://www.instagram.com/parkinsons_nsw/" TargetMode="External"/><Relationship Id="rId12" Type="http://schemas.openxmlformats.org/officeDocument/2006/relationships/image" Target="../media/image8.png"/><Relationship Id="rId2" Type="http://schemas.openxmlformats.org/officeDocument/2006/relationships/hyperlink" Target="http://www.parkinsonsnsw.org.au/" TargetMode="Externa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hyperlink" Target="https://www.linkedin.com/company/parkinson's-nsw" TargetMode="External"/><Relationship Id="rId5" Type="http://schemas.openxmlformats.org/officeDocument/2006/relationships/hyperlink" Target="https://twitter.com/ParkinsonsNSW"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ParkinsonsNS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arkinsonsnsw.org.au/services/ndis-service-provider-toolkit/toolkit-section-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game&#10;&#10;Description automatically generated">
            <a:extLst>
              <a:ext uri="{FF2B5EF4-FFF2-40B4-BE49-F238E27FC236}">
                <a16:creationId xmlns:a16="http://schemas.microsoft.com/office/drawing/2014/main" id="{23D3C154-1F39-49CF-850D-B5934CCEE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person wearing a suit and tie&#10;&#10;Description automatically generated">
            <a:extLst>
              <a:ext uri="{FF2B5EF4-FFF2-40B4-BE49-F238E27FC236}">
                <a16:creationId xmlns:a16="http://schemas.microsoft.com/office/drawing/2014/main" id="{F01EEE63-F715-4845-988D-444139DE2FF9}"/>
              </a:ext>
            </a:extLst>
          </p:cNvPr>
          <p:cNvPicPr>
            <a:picLocks noChangeAspect="1"/>
          </p:cNvPicPr>
          <p:nvPr/>
        </p:nvPicPr>
        <p:blipFill rotWithShape="1">
          <a:blip r:embed="rId3">
            <a:extLst>
              <a:ext uri="{28A0092B-C50C-407E-A947-70E740481C1C}">
                <a14:useLocalDpi xmlns:a14="http://schemas.microsoft.com/office/drawing/2010/main" val="0"/>
              </a:ext>
            </a:extLst>
          </a:blip>
          <a:srcRect l="25399" t="346" r="10036" b="-346"/>
          <a:stretch/>
        </p:blipFill>
        <p:spPr>
          <a:xfrm>
            <a:off x="4823670" y="2486080"/>
            <a:ext cx="4320330" cy="4460970"/>
          </a:xfrm>
          <a:prstGeom prst="flowChartConnector">
            <a:avLst/>
          </a:prstGeom>
        </p:spPr>
      </p:pic>
      <p:sp>
        <p:nvSpPr>
          <p:cNvPr id="7" name="Rectangle: Rounded Corners 6">
            <a:extLst>
              <a:ext uri="{FF2B5EF4-FFF2-40B4-BE49-F238E27FC236}">
                <a16:creationId xmlns:a16="http://schemas.microsoft.com/office/drawing/2014/main" id="{05B5B598-EC4E-4D37-B3C9-95B5088C4FBB}"/>
              </a:ext>
            </a:extLst>
          </p:cNvPr>
          <p:cNvSpPr/>
          <p:nvPr/>
        </p:nvSpPr>
        <p:spPr>
          <a:xfrm>
            <a:off x="-897622" y="494950"/>
            <a:ext cx="6686025" cy="2382474"/>
          </a:xfrm>
          <a:prstGeom prst="roundRect">
            <a:avLst/>
          </a:prstGeom>
          <a:solidFill>
            <a:schemeClr val="bg1">
              <a:lumMod val="50000"/>
            </a:schemeClr>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1571A040-3236-4112-B082-34B128B9A5FB}"/>
              </a:ext>
            </a:extLst>
          </p:cNvPr>
          <p:cNvSpPr txBox="1"/>
          <p:nvPr/>
        </p:nvSpPr>
        <p:spPr>
          <a:xfrm>
            <a:off x="-83889" y="570451"/>
            <a:ext cx="5536734" cy="2308324"/>
          </a:xfrm>
          <a:prstGeom prst="rect">
            <a:avLst/>
          </a:prstGeom>
          <a:noFill/>
        </p:spPr>
        <p:txBody>
          <a:bodyPr wrap="square" rtlCol="0">
            <a:spAutoFit/>
          </a:bodyPr>
          <a:lstStyle/>
          <a:p>
            <a:pPr algn="r"/>
            <a:r>
              <a:rPr lang="en-US" sz="3600" b="1" dirty="0">
                <a:solidFill>
                  <a:schemeClr val="bg1"/>
                </a:solidFill>
                <a:latin typeface="Arial" panose="020B0604020202020204" pitchFamily="34" charset="0"/>
                <a:cs typeface="Arial" panose="020B0604020202020204" pitchFamily="34" charset="0"/>
              </a:rPr>
              <a:t>Enhancing Service Provider Governance and Management in the NDIS</a:t>
            </a:r>
            <a:endParaRPr lang="en-AU"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617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1</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fontScale="92500" lnSpcReduction="20000"/>
          </a:bodyPr>
          <a:lstStyle/>
          <a:p>
            <a:pPr marL="0" indent="0">
              <a:buNone/>
            </a:pPr>
            <a:r>
              <a:rPr lang="en-AU" sz="3000" b="1" dirty="0">
                <a:latin typeface="Arial" panose="020B0604020202020204" pitchFamily="34" charset="0"/>
                <a:cs typeface="Arial" panose="020B0604020202020204" pitchFamily="34" charset="0"/>
              </a:rPr>
              <a:t>Key points:</a:t>
            </a:r>
          </a:p>
          <a:p>
            <a:r>
              <a:rPr lang="en-AU" sz="3000" dirty="0">
                <a:latin typeface="Arial" panose="020B0604020202020204" pitchFamily="34" charset="0"/>
                <a:cs typeface="Arial" panose="020B0604020202020204" pitchFamily="34" charset="0"/>
              </a:rPr>
              <a:t>Transitioning into the NDIS will require new or different business practices, systems and technology to function in the market driven NDIS environment. </a:t>
            </a:r>
          </a:p>
          <a:p>
            <a:pPr marL="0" indent="0">
              <a:buNone/>
            </a:pPr>
            <a:endParaRPr lang="en-AU" sz="3000" dirty="0">
              <a:latin typeface="Arial" panose="020B0604020202020204" pitchFamily="34" charset="0"/>
              <a:cs typeface="Arial" panose="020B0604020202020204" pitchFamily="34" charset="0"/>
            </a:endParaRPr>
          </a:p>
          <a:p>
            <a:r>
              <a:rPr lang="en-AU" sz="3000" dirty="0">
                <a:latin typeface="Arial" panose="020B0604020202020204" pitchFamily="34" charset="0"/>
                <a:cs typeface="Arial" panose="020B0604020202020204" pitchFamily="34" charset="0"/>
              </a:rPr>
              <a:t>It will also require new or different ways of thinking and leading and it will be essential to develop a consultation-based consumer driven strategic plan to align the mission of the enterprise with NDIS Commission requirements.</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26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1</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b="1" dirty="0">
                <a:latin typeface="Arial" panose="020B0604020202020204" pitchFamily="34" charset="0"/>
                <a:cs typeface="Arial" panose="020B0604020202020204" pitchFamily="34" charset="0"/>
              </a:rPr>
              <a:t>Key points:</a:t>
            </a:r>
          </a:p>
          <a:p>
            <a:pPr marL="0" indent="0">
              <a:buNone/>
            </a:pPr>
            <a:r>
              <a:rPr lang="en-AU" dirty="0">
                <a:latin typeface="Arial" panose="020B0604020202020204" pitchFamily="34" charset="0"/>
                <a:cs typeface="Arial" panose="020B0604020202020204" pitchFamily="34" charset="0"/>
              </a:rPr>
              <a:t>To successfully transition to the NDIS, governance bodies and leaders need to understand:</a:t>
            </a:r>
          </a:p>
          <a:p>
            <a:r>
              <a:rPr lang="en-AU" dirty="0">
                <a:latin typeface="Arial" panose="020B0604020202020204" pitchFamily="34" charset="0"/>
                <a:cs typeface="Arial" panose="020B0604020202020204" pitchFamily="34" charset="0"/>
              </a:rPr>
              <a:t>The NDIS system, and </a:t>
            </a:r>
          </a:p>
          <a:p>
            <a:r>
              <a:rPr lang="en-AU" dirty="0">
                <a:latin typeface="Arial" panose="020B0604020202020204" pitchFamily="34" charset="0"/>
                <a:cs typeface="Arial" panose="020B0604020202020204" pitchFamily="34" charset="0"/>
              </a:rPr>
              <a:t>The impact of the NDIS changes on the organisation in terms of achieving consumer and business objectives.</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1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1</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b="1" dirty="0">
                <a:latin typeface="Arial" panose="020B0604020202020204" pitchFamily="34" charset="0"/>
                <a:cs typeface="Arial" panose="020B0604020202020204" pitchFamily="34" charset="0"/>
              </a:rPr>
              <a:t>Key tools Section 1:</a:t>
            </a:r>
          </a:p>
          <a:p>
            <a:pPr>
              <a:buFont typeface="Wingdings" panose="05000000000000000000" pitchFamily="2" charset="2"/>
              <a:buChar char="§"/>
            </a:pPr>
            <a:r>
              <a:rPr lang="en-AU" sz="2800" dirty="0">
                <a:latin typeface="Arial" panose="020B0604020202020204" pitchFamily="34" charset="0"/>
                <a:cs typeface="Arial" panose="020B0604020202020204" pitchFamily="34" charset="0"/>
              </a:rPr>
              <a:t>Go </a:t>
            </a:r>
            <a:r>
              <a:rPr lang="en-AU" sz="2800" dirty="0">
                <a:solidFill>
                  <a:srgbClr val="FF0000"/>
                </a:solidFill>
                <a:latin typeface="Arial" panose="020B0604020202020204" pitchFamily="34" charset="0"/>
                <a:cs typeface="Arial" panose="020B0604020202020204" pitchFamily="34" charset="0"/>
                <a:hlinkClick r:id="rId2"/>
              </a:rPr>
              <a:t>here </a:t>
            </a:r>
            <a:r>
              <a:rPr lang="en-AU" sz="2800" dirty="0">
                <a:latin typeface="Arial" panose="020B0604020202020204" pitchFamily="34" charset="0"/>
                <a:cs typeface="Arial" panose="020B0604020202020204" pitchFamily="34" charset="0"/>
              </a:rPr>
              <a:t>to access Snapshot Comparisons NDA vs. NDIS (Tool 1.3)</a:t>
            </a:r>
          </a:p>
          <a:p>
            <a:pPr>
              <a:buFont typeface="Wingdings" panose="05000000000000000000" pitchFamily="2" charset="2"/>
              <a:buChar char="§"/>
            </a:pPr>
            <a:r>
              <a:rPr lang="en-AU" sz="2800" dirty="0">
                <a:latin typeface="Arial" panose="020B0604020202020204" pitchFamily="34" charset="0"/>
                <a:cs typeface="Arial" panose="020B0604020202020204" pitchFamily="34" charset="0"/>
              </a:rPr>
              <a:t>Focus Group feedback from Providers who have transitioned to the NDIS </a:t>
            </a:r>
          </a:p>
          <a:p>
            <a:pPr>
              <a:buFont typeface="Wingdings" panose="05000000000000000000" pitchFamily="2" charset="2"/>
              <a:buChar char="§"/>
            </a:pPr>
            <a:r>
              <a:rPr lang="en-AU" sz="2800" dirty="0">
                <a:latin typeface="Arial" panose="020B0604020202020204" pitchFamily="34" charset="0"/>
                <a:cs typeface="Arial" panose="020B0604020202020204" pitchFamily="34" charset="0"/>
              </a:rPr>
              <a:t>Focus Group feedback about key factors that can underpin successful transition</a:t>
            </a:r>
          </a:p>
          <a:p>
            <a:pPr>
              <a:buFont typeface="Wingdings" panose="05000000000000000000" pitchFamily="2" charset="2"/>
              <a:buChar char="§"/>
            </a:pPr>
            <a:r>
              <a:rPr lang="en-AU" sz="2800" dirty="0">
                <a:latin typeface="Arial" panose="020B0604020202020204" pitchFamily="34" charset="0"/>
                <a:cs typeface="Arial" panose="020B0604020202020204" pitchFamily="34" charset="0"/>
              </a:rPr>
              <a:t>Go </a:t>
            </a:r>
            <a:r>
              <a:rPr lang="en-AU" sz="2800" dirty="0">
                <a:solidFill>
                  <a:srgbClr val="FF0000"/>
                </a:solidFill>
                <a:latin typeface="Arial" panose="020B0604020202020204" pitchFamily="34" charset="0"/>
                <a:cs typeface="Arial" panose="020B0604020202020204" pitchFamily="34" charset="0"/>
                <a:hlinkClick r:id="rId3"/>
              </a:rPr>
              <a:t>here</a:t>
            </a:r>
            <a:r>
              <a:rPr lang="en-AU" sz="2800" dirty="0">
                <a:solidFill>
                  <a:srgbClr val="FF0000"/>
                </a:solidFill>
                <a:latin typeface="Arial" panose="020B0604020202020204" pitchFamily="34" charset="0"/>
                <a:cs typeface="Arial" panose="020B0604020202020204" pitchFamily="34" charset="0"/>
              </a:rPr>
              <a:t> </a:t>
            </a:r>
            <a:r>
              <a:rPr lang="en-AU" sz="2800" dirty="0">
                <a:latin typeface="Arial" panose="020B0604020202020204" pitchFamily="34" charset="0"/>
                <a:cs typeface="Arial" panose="020B0604020202020204" pitchFamily="34" charset="0"/>
              </a:rPr>
              <a:t>to access the National Disability Services </a:t>
            </a:r>
            <a:r>
              <a:rPr lang="en-AU" sz="2800" i="1" dirty="0">
                <a:latin typeface="Arial" panose="020B0604020202020204" pitchFamily="34" charset="0"/>
                <a:cs typeface="Arial" panose="020B0604020202020204" pitchFamily="34" charset="0"/>
              </a:rPr>
              <a:t>NDIS Provider Toolkit</a:t>
            </a:r>
            <a:r>
              <a:rPr lang="en-AU" sz="2800" dirty="0">
                <a:latin typeface="Arial" panose="020B0604020202020204" pitchFamily="34" charset="0"/>
                <a:cs typeface="Arial" panose="020B0604020202020204" pitchFamily="34" charset="0"/>
              </a:rPr>
              <a:t>  (Tool 1.9)</a:t>
            </a:r>
          </a:p>
        </p:txBody>
      </p:sp>
    </p:spTree>
    <p:extLst>
      <p:ext uri="{BB962C8B-B14F-4D97-AF65-F5344CB8AC3E}">
        <p14:creationId xmlns:p14="http://schemas.microsoft.com/office/powerpoint/2010/main" val="288271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Stay in touch with Parkinson’s NSW </a:t>
            </a:r>
            <a:endParaRPr lang="en-AU" dirty="0"/>
          </a:p>
        </p:txBody>
      </p:sp>
      <p:sp>
        <p:nvSpPr>
          <p:cNvPr id="8" name="Text Placeholder 6">
            <a:extLst>
              <a:ext uri="{FF2B5EF4-FFF2-40B4-BE49-F238E27FC236}">
                <a16:creationId xmlns:a16="http://schemas.microsoft.com/office/drawing/2014/main" id="{69091967-0FD5-4736-B6FA-F1D69C914053}"/>
              </a:ext>
            </a:extLst>
          </p:cNvPr>
          <p:cNvSpPr>
            <a:spLocks noGrp="1"/>
          </p:cNvSpPr>
          <p:nvPr>
            <p:ph sz="half" idx="1"/>
          </p:nvPr>
        </p:nvSpPr>
        <p:spPr>
          <a:xfrm>
            <a:off x="628650" y="1825625"/>
            <a:ext cx="3886200" cy="4351338"/>
          </a:xfrm>
        </p:spPr>
        <p:txBody>
          <a:bodyPr>
            <a:normAutofit/>
          </a:bodyPr>
          <a:lstStyle/>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r>
              <a:rPr lang="en-AU" sz="2400" dirty="0">
                <a:solidFill>
                  <a:schemeClr val="tx1"/>
                </a:solidFill>
                <a:latin typeface="Arial" panose="020B0604020202020204" pitchFamily="34" charset="0"/>
                <a:cs typeface="Arial" panose="020B0604020202020204" pitchFamily="34" charset="0"/>
              </a:rPr>
              <a:t>Website</a:t>
            </a:r>
          </a:p>
          <a:p>
            <a:pPr marL="0" indent="0" algn="ctr">
              <a:buNone/>
            </a:pPr>
            <a:r>
              <a:rPr lang="en-AU" sz="2400" dirty="0">
                <a:latin typeface="Arial" panose="020B0604020202020204" pitchFamily="34" charset="0"/>
                <a:cs typeface="Arial" panose="020B0604020202020204" pitchFamily="34" charset="0"/>
                <a:hlinkClick r:id="rId2"/>
              </a:rPr>
              <a:t>www.parkinsonsnsw.org.au</a:t>
            </a:r>
            <a:r>
              <a:rPr lang="en-AU" sz="2400" dirty="0">
                <a:latin typeface="Arial" panose="020B0604020202020204" pitchFamily="34" charset="0"/>
                <a:cs typeface="Arial" panose="020B0604020202020204" pitchFamily="34" charset="0"/>
              </a:rPr>
              <a:t> </a:t>
            </a:r>
          </a:p>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r>
              <a:rPr lang="en-AU" sz="2400" dirty="0">
                <a:solidFill>
                  <a:schemeClr val="tx1"/>
                </a:solidFill>
                <a:latin typeface="Arial" panose="020B0604020202020204" pitchFamily="34" charset="0"/>
                <a:cs typeface="Arial" panose="020B0604020202020204" pitchFamily="34" charset="0"/>
              </a:rPr>
              <a:t>Info</a:t>
            </a:r>
            <a:r>
              <a:rPr lang="en-AU" sz="2400" dirty="0">
                <a:latin typeface="Arial" panose="020B0604020202020204" pitchFamily="34" charset="0"/>
                <a:cs typeface="Arial" panose="020B0604020202020204" pitchFamily="34" charset="0"/>
              </a:rPr>
              <a:t>Line</a:t>
            </a:r>
          </a:p>
          <a:p>
            <a:pPr marL="0" indent="0" algn="ctr">
              <a:buNone/>
            </a:pPr>
            <a:r>
              <a:rPr lang="en-AU" sz="2400" dirty="0">
                <a:solidFill>
                  <a:schemeClr val="tx1"/>
                </a:solidFill>
                <a:latin typeface="Arial" panose="020B0604020202020204" pitchFamily="34" charset="0"/>
                <a:cs typeface="Arial" panose="020B0604020202020204" pitchFamily="34" charset="0"/>
              </a:rPr>
              <a:t>1800 644 189</a:t>
            </a:r>
          </a:p>
          <a:p>
            <a:pPr marL="0" indent="0" algn="ctr">
              <a:buNone/>
            </a:pPr>
            <a:endParaRPr lang="en-AU" sz="2400" dirty="0">
              <a:latin typeface="Arial" panose="020B0604020202020204" pitchFamily="34" charset="0"/>
              <a:cs typeface="Arial" panose="020B0604020202020204" pitchFamily="34" charset="0"/>
            </a:endParaRPr>
          </a:p>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endParaRPr lang="en-AU" sz="2400" dirty="0">
              <a:latin typeface="Arial" panose="020B0604020202020204" pitchFamily="34" charset="0"/>
              <a:cs typeface="Arial" panose="020B0604020202020204" pitchFamily="34" charset="0"/>
            </a:endParaRPr>
          </a:p>
          <a:p>
            <a:pPr marL="0" indent="0" algn="ctr">
              <a:buNone/>
            </a:pPr>
            <a:endParaRPr lang="en-AU" sz="2400" dirty="0">
              <a:solidFill>
                <a:schemeClr val="tx1"/>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53B8D4F-1C19-4B8E-B86D-A36421E059C8}"/>
              </a:ext>
            </a:extLst>
          </p:cNvPr>
          <p:cNvSpPr>
            <a:spLocks noGrp="1"/>
          </p:cNvSpPr>
          <p:nvPr>
            <p:ph sz="half" idx="2"/>
          </p:nvPr>
        </p:nvSpPr>
        <p:spPr>
          <a:xfrm>
            <a:off x="4629150" y="1825625"/>
            <a:ext cx="3886200" cy="4351338"/>
          </a:xfrm>
        </p:spPr>
        <p:txBody>
          <a:bodyPr/>
          <a:lstStyle/>
          <a:p>
            <a:pPr marL="0" indent="0" algn="ctr">
              <a:buNone/>
            </a:pPr>
            <a:r>
              <a:rPr lang="en-AU" dirty="0">
                <a:latin typeface="Arial" panose="020B0604020202020204" pitchFamily="34" charset="0"/>
                <a:cs typeface="Arial" panose="020B0604020202020204" pitchFamily="34" charset="0"/>
              </a:rPr>
              <a:t>Social media</a:t>
            </a:r>
          </a:p>
          <a:p>
            <a:pPr marL="0" indent="0" algn="ctr">
              <a:buNone/>
            </a:pPr>
            <a:r>
              <a:rPr lang="en-AU" dirty="0">
                <a:latin typeface="Arial" panose="020B0604020202020204" pitchFamily="34" charset="0"/>
                <a:cs typeface="Arial" panose="020B0604020202020204" pitchFamily="34" charset="0"/>
              </a:rPr>
              <a:t>    Facebook </a:t>
            </a:r>
          </a:p>
          <a:p>
            <a:pPr marL="0" indent="0" algn="ctr">
              <a:buNone/>
            </a:pPr>
            <a:r>
              <a:rPr lang="en-AU" dirty="0">
                <a:latin typeface="Arial" panose="020B0604020202020204" pitchFamily="34" charset="0"/>
                <a:cs typeface="Arial" panose="020B0604020202020204" pitchFamily="34" charset="0"/>
              </a:rPr>
              <a:t>Twitter</a:t>
            </a:r>
          </a:p>
          <a:p>
            <a:pPr marL="0" indent="0" algn="ctr">
              <a:buNone/>
            </a:pPr>
            <a:r>
              <a:rPr lang="en-AU" dirty="0">
                <a:latin typeface="Arial" panose="020B0604020202020204" pitchFamily="34" charset="0"/>
                <a:cs typeface="Arial" panose="020B0604020202020204" pitchFamily="34" charset="0"/>
              </a:rPr>
              <a:t>  LinkedIn</a:t>
            </a:r>
          </a:p>
          <a:p>
            <a:pPr marL="0" indent="0" algn="ctr">
              <a:buNone/>
            </a:pPr>
            <a:r>
              <a:rPr lang="en-AU" dirty="0">
                <a:latin typeface="Arial" panose="020B0604020202020204" pitchFamily="34" charset="0"/>
                <a:cs typeface="Arial" panose="020B0604020202020204" pitchFamily="34" charset="0"/>
              </a:rPr>
              <a:t>     Instagram</a:t>
            </a:r>
          </a:p>
          <a:p>
            <a:pPr marL="0" indent="0" algn="ctr">
              <a:buNone/>
            </a:pPr>
            <a:r>
              <a:rPr lang="en-AU" dirty="0">
                <a:latin typeface="Arial" panose="020B0604020202020204" pitchFamily="34" charset="0"/>
                <a:cs typeface="Arial" panose="020B0604020202020204" pitchFamily="34" charset="0"/>
              </a:rPr>
              <a:t>  YouTube</a:t>
            </a:r>
          </a:p>
        </p:txBody>
      </p:sp>
      <p:grpSp>
        <p:nvGrpSpPr>
          <p:cNvPr id="3" name="Group 2">
            <a:extLst>
              <a:ext uri="{FF2B5EF4-FFF2-40B4-BE49-F238E27FC236}">
                <a16:creationId xmlns:a16="http://schemas.microsoft.com/office/drawing/2014/main" id="{3B6D6EB1-9821-4649-A99B-A04EBFD6EAC3}"/>
              </a:ext>
            </a:extLst>
          </p:cNvPr>
          <p:cNvGrpSpPr/>
          <p:nvPr/>
        </p:nvGrpSpPr>
        <p:grpSpPr>
          <a:xfrm>
            <a:off x="5422027" y="2328168"/>
            <a:ext cx="442694" cy="2546812"/>
            <a:chOff x="5422027" y="2328168"/>
            <a:chExt cx="442694" cy="2546812"/>
          </a:xfrm>
        </p:grpSpPr>
        <p:pic>
          <p:nvPicPr>
            <p:cNvPr id="11" name="Picture 10" descr="A picture containing object, first-aid kit&#10;&#10;Description generated with high confidence">
              <a:hlinkClick r:id="rId3"/>
              <a:extLst>
                <a:ext uri="{FF2B5EF4-FFF2-40B4-BE49-F238E27FC236}">
                  <a16:creationId xmlns:a16="http://schemas.microsoft.com/office/drawing/2014/main" id="{C41B86B5-0556-4F88-809D-11138EEBF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2328168"/>
              <a:ext cx="428625" cy="428625"/>
            </a:xfrm>
            <a:prstGeom prst="rect">
              <a:avLst/>
            </a:prstGeom>
          </p:spPr>
        </p:pic>
        <p:pic>
          <p:nvPicPr>
            <p:cNvPr id="12" name="Picture 11">
              <a:hlinkClick r:id="rId5"/>
              <a:extLst>
                <a:ext uri="{FF2B5EF4-FFF2-40B4-BE49-F238E27FC236}">
                  <a16:creationId xmlns:a16="http://schemas.microsoft.com/office/drawing/2014/main" id="{9C0440D8-D71D-4185-96EC-17B41AB725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2028" y="2860824"/>
              <a:ext cx="428625" cy="428625"/>
            </a:xfrm>
            <a:prstGeom prst="rect">
              <a:avLst/>
            </a:prstGeom>
          </p:spPr>
        </p:pic>
        <p:pic>
          <p:nvPicPr>
            <p:cNvPr id="13" name="Picture 12">
              <a:hlinkClick r:id="rId7"/>
              <a:extLst>
                <a:ext uri="{FF2B5EF4-FFF2-40B4-BE49-F238E27FC236}">
                  <a16:creationId xmlns:a16="http://schemas.microsoft.com/office/drawing/2014/main" id="{60A43F59-9FA0-4807-99E2-6A12C35932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22027" y="3912344"/>
              <a:ext cx="428625" cy="428625"/>
            </a:xfrm>
            <a:prstGeom prst="rect">
              <a:avLst/>
            </a:prstGeom>
          </p:spPr>
        </p:pic>
        <p:pic>
          <p:nvPicPr>
            <p:cNvPr id="14" name="Picture 13">
              <a:hlinkClick r:id="rId9"/>
              <a:extLst>
                <a:ext uri="{FF2B5EF4-FFF2-40B4-BE49-F238E27FC236}">
                  <a16:creationId xmlns:a16="http://schemas.microsoft.com/office/drawing/2014/main" id="{20EA4FB1-8761-4AB9-97DF-FECAE8A123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36096" y="4446355"/>
              <a:ext cx="428625" cy="428625"/>
            </a:xfrm>
            <a:prstGeom prst="rect">
              <a:avLst/>
            </a:prstGeom>
          </p:spPr>
        </p:pic>
        <p:pic>
          <p:nvPicPr>
            <p:cNvPr id="15" name="Picture 14">
              <a:hlinkClick r:id="rId11"/>
              <a:extLst>
                <a:ext uri="{FF2B5EF4-FFF2-40B4-BE49-F238E27FC236}">
                  <a16:creationId xmlns:a16="http://schemas.microsoft.com/office/drawing/2014/main" id="{5CBF7F2D-8720-4DCB-B246-9F2AB9119B2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36321" y="3411936"/>
              <a:ext cx="428400" cy="428400"/>
            </a:xfrm>
            <a:prstGeom prst="rect">
              <a:avLst/>
            </a:prstGeom>
          </p:spPr>
        </p:pic>
      </p:grpSp>
    </p:spTree>
    <p:extLst>
      <p:ext uri="{BB962C8B-B14F-4D97-AF65-F5344CB8AC3E}">
        <p14:creationId xmlns:p14="http://schemas.microsoft.com/office/powerpoint/2010/main" val="110754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game&#10;&#10;Description automatically generated">
            <a:extLst>
              <a:ext uri="{FF2B5EF4-FFF2-40B4-BE49-F238E27FC236}">
                <a16:creationId xmlns:a16="http://schemas.microsoft.com/office/drawing/2014/main" id="{23D3C154-1F39-49CF-850D-B5934CCEE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47CB9FD-89C8-4478-B207-48FDDA2BC92A}"/>
              </a:ext>
            </a:extLst>
          </p:cNvPr>
          <p:cNvSpPr>
            <a:spLocks noGrp="1"/>
          </p:cNvSpPr>
          <p:nvPr>
            <p:ph type="title"/>
          </p:nvPr>
        </p:nvSpPr>
        <p:spPr>
          <a:xfrm>
            <a:off x="623888" y="486561"/>
            <a:ext cx="7886700" cy="2104500"/>
          </a:xfrm>
        </p:spPr>
        <p:txBody>
          <a:bodyPr>
            <a:normAutofit/>
          </a:bodyPr>
          <a:lstStyle/>
          <a:p>
            <a:r>
              <a:rPr lang="en-US" sz="3600" dirty="0">
                <a:solidFill>
                  <a:schemeClr val="tx1">
                    <a:lumMod val="75000"/>
                    <a:lumOff val="25000"/>
                  </a:schemeClr>
                </a:solidFill>
                <a:latin typeface="Arial" panose="020B0604020202020204" pitchFamily="34" charset="0"/>
                <a:cs typeface="Arial" panose="020B0604020202020204" pitchFamily="34" charset="0"/>
              </a:rPr>
              <a:t>A toolkit for developing strategic service provider leadership in the NDIS environment</a:t>
            </a:r>
            <a:endParaRPr lang="en-AU" sz="3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BF0D959-4426-4C9D-9334-85C32DBB9978}"/>
              </a:ext>
            </a:extLst>
          </p:cNvPr>
          <p:cNvSpPr>
            <a:spLocks noGrp="1"/>
          </p:cNvSpPr>
          <p:nvPr>
            <p:ph type="body" idx="1"/>
          </p:nvPr>
        </p:nvSpPr>
        <p:spPr>
          <a:xfrm>
            <a:off x="623888" y="3224343"/>
            <a:ext cx="7886700" cy="1500187"/>
          </a:xfrm>
        </p:spPr>
        <p:txBody>
          <a:bodyPr>
            <a:normAutofit/>
          </a:bodyPr>
          <a:lstStyle/>
          <a:p>
            <a:r>
              <a:rPr lang="en-US" sz="3200" b="1" dirty="0">
                <a:solidFill>
                  <a:srgbClr val="A51890"/>
                </a:solidFill>
              </a:rPr>
              <a:t>Toolkit Section 1</a:t>
            </a:r>
          </a:p>
          <a:p>
            <a:r>
              <a:rPr lang="en-US" sz="3200" b="1" dirty="0">
                <a:solidFill>
                  <a:srgbClr val="A51890"/>
                </a:solidFill>
              </a:rPr>
              <a:t>Overview</a:t>
            </a:r>
            <a:endParaRPr lang="en-AU" sz="3200" b="1" dirty="0">
              <a:solidFill>
                <a:srgbClr val="A51890"/>
              </a:solidFill>
            </a:endParaRPr>
          </a:p>
        </p:txBody>
      </p:sp>
    </p:spTree>
    <p:extLst>
      <p:ext uri="{BB962C8B-B14F-4D97-AF65-F5344CB8AC3E}">
        <p14:creationId xmlns:p14="http://schemas.microsoft.com/office/powerpoint/2010/main" val="380170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Funding Acknowledgment</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fontScale="92500" lnSpcReduction="10000"/>
          </a:bodyPr>
          <a:lstStyle/>
          <a:p>
            <a:r>
              <a:rPr lang="en-US" dirty="0"/>
              <a:t>This instructional Toolkit has been produced by Parkinson’s NSW with grant funding from the Australian Government through</a:t>
            </a:r>
            <a:r>
              <a:rPr lang="en-AU" dirty="0">
                <a:latin typeface="Arial" panose="020B0604020202020204" pitchFamily="34" charset="0"/>
                <a:cs typeface="Arial" panose="020B0604020202020204" pitchFamily="34" charset="0"/>
              </a:rPr>
              <a:t> the NDIS Quality and Safeguards Commission </a:t>
            </a:r>
            <a:r>
              <a:rPr lang="en-AU" i="1" dirty="0">
                <a:latin typeface="Arial" panose="020B0604020202020204" pitchFamily="34" charset="0"/>
                <a:cs typeface="Arial" panose="020B0604020202020204" pitchFamily="34" charset="0"/>
              </a:rPr>
              <a:t>Support for NDIS Providers Program</a:t>
            </a:r>
            <a:r>
              <a:rPr lang="en-AU" dirty="0">
                <a:latin typeface="Arial" panose="020B0604020202020204" pitchFamily="34" charset="0"/>
                <a:cs typeface="Arial" panose="020B0604020202020204" pitchFamily="34" charset="0"/>
              </a:rPr>
              <a:t>. </a:t>
            </a:r>
          </a:p>
          <a:p>
            <a:pPr marL="0" indent="0">
              <a:buNone/>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program supports NDIS providers to meet their quality and safeguarding responsibilities as they transition to the new NDIS arrangements and funds the development and delivery of tools and resources that will be available to all NDIS providers.</a:t>
            </a:r>
            <a:endParaRPr lang="en-AU" dirty="0"/>
          </a:p>
        </p:txBody>
      </p:sp>
    </p:spTree>
    <p:extLst>
      <p:ext uri="{BB962C8B-B14F-4D97-AF65-F5344CB8AC3E}">
        <p14:creationId xmlns:p14="http://schemas.microsoft.com/office/powerpoint/2010/main" val="411011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1</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b="1" dirty="0">
                <a:latin typeface="Arial" panose="020B0604020202020204" pitchFamily="34" charset="0"/>
                <a:cs typeface="Arial" panose="020B0604020202020204" pitchFamily="34" charset="0"/>
              </a:rPr>
              <a:t>Section 1   </a:t>
            </a:r>
            <a:endParaRPr lang="en-AU" dirty="0">
              <a:latin typeface="Arial" panose="020B0604020202020204" pitchFamily="34" charset="0"/>
              <a:cs typeface="Arial" panose="020B0604020202020204" pitchFamily="34" charset="0"/>
            </a:endParaRPr>
          </a:p>
          <a:p>
            <a:pPr marL="0" indent="0">
              <a:buNone/>
            </a:pPr>
            <a:r>
              <a:rPr lang="en-AU" b="1" dirty="0">
                <a:solidFill>
                  <a:srgbClr val="A51890"/>
                </a:solidFill>
                <a:latin typeface="Arial" panose="020B0604020202020204" pitchFamily="34" charset="0"/>
                <a:cs typeface="Arial" panose="020B0604020202020204" pitchFamily="34" charset="0"/>
              </a:rPr>
              <a:t>Overview of the National Disability Insurance Scheme system</a:t>
            </a:r>
          </a:p>
          <a:p>
            <a:pPr marL="0" indent="0">
              <a:buNone/>
            </a:pP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Go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access Toolkit Section 1</a:t>
            </a:r>
            <a:endParaRPr lang="en-AU" sz="2800" dirty="0">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79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1</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fontScale="92500" lnSpcReduction="10000"/>
          </a:bodyPr>
          <a:lstStyle/>
          <a:p>
            <a:pPr marL="0" indent="0">
              <a:buNone/>
            </a:pPr>
            <a:r>
              <a:rPr lang="en-AU" sz="3000" b="1" dirty="0">
                <a:latin typeface="Arial" panose="020B0604020202020204" pitchFamily="34" charset="0"/>
                <a:cs typeface="Arial" panose="020B0604020202020204" pitchFamily="34" charset="0"/>
              </a:rPr>
              <a:t>Content overview:</a:t>
            </a:r>
          </a:p>
          <a:p>
            <a:r>
              <a:rPr lang="en-AU" dirty="0">
                <a:latin typeface="Arial" panose="020B0604020202020204" pitchFamily="34" charset="0"/>
                <a:cs typeface="Arial" panose="020B0604020202020204" pitchFamily="34" charset="0"/>
              </a:rPr>
              <a:t>What is the NDIS? – A snapshot</a:t>
            </a:r>
          </a:p>
          <a:p>
            <a:r>
              <a:rPr lang="en-AU" dirty="0">
                <a:latin typeface="Arial" panose="020B0604020202020204" pitchFamily="34" charset="0"/>
                <a:cs typeface="Arial" panose="020B0604020202020204" pitchFamily="34" charset="0"/>
              </a:rPr>
              <a:t>What system is the NDIS replacing?</a:t>
            </a:r>
          </a:p>
          <a:p>
            <a:r>
              <a:rPr lang="en-AU" dirty="0">
                <a:latin typeface="Arial" panose="020B0604020202020204" pitchFamily="34" charset="0"/>
                <a:cs typeface="Arial" panose="020B0604020202020204" pitchFamily="34" charset="0"/>
              </a:rPr>
              <a:t>What are the major differences between the NDA and the NDIS?</a:t>
            </a:r>
          </a:p>
          <a:p>
            <a:r>
              <a:rPr lang="en-AU" dirty="0">
                <a:latin typeface="Arial" panose="020B0604020202020204" pitchFamily="34" charset="0"/>
                <a:cs typeface="Arial" panose="020B0604020202020204" pitchFamily="34" charset="0"/>
              </a:rPr>
              <a:t>What does ‘Insurance’ mean in the NDIS vernacular?</a:t>
            </a:r>
          </a:p>
          <a:p>
            <a:r>
              <a:rPr lang="en-AU" dirty="0">
                <a:latin typeface="Arial" panose="020B0604020202020204" pitchFamily="34" charset="0"/>
                <a:cs typeface="Arial" panose="020B0604020202020204" pitchFamily="34" charset="0"/>
              </a:rPr>
              <a:t>Legislative and Regulatory Frameworks of the NDIS</a:t>
            </a:r>
          </a:p>
          <a:p>
            <a:pPr lvl="1"/>
            <a:r>
              <a:rPr lang="en-AU" sz="2600" dirty="0">
                <a:latin typeface="Arial" panose="020B0604020202020204" pitchFamily="34" charset="0"/>
                <a:cs typeface="Arial" panose="020B0604020202020204" pitchFamily="34" charset="0"/>
              </a:rPr>
              <a:t>NDIS Legislation</a:t>
            </a:r>
          </a:p>
          <a:p>
            <a:pPr lvl="1"/>
            <a:r>
              <a:rPr lang="en-AU" sz="2600" dirty="0">
                <a:latin typeface="Arial" panose="020B0604020202020204" pitchFamily="34" charset="0"/>
                <a:cs typeface="Arial" panose="020B0604020202020204" pitchFamily="34" charset="0"/>
              </a:rPr>
              <a:t>NDIS Agencies</a:t>
            </a:r>
          </a:p>
          <a:p>
            <a:pPr marL="0" indent="0">
              <a:buNone/>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95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1 </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lnSpcReduction="10000"/>
          </a:bodyPr>
          <a:lstStyle/>
          <a:p>
            <a:pPr marL="0" indent="0">
              <a:buNone/>
            </a:pPr>
            <a:r>
              <a:rPr lang="en-AU" b="1" dirty="0">
                <a:latin typeface="Arial" panose="020B0604020202020204" pitchFamily="34" charset="0"/>
                <a:cs typeface="Arial" panose="020B0604020202020204" pitchFamily="34" charset="0"/>
              </a:rPr>
              <a:t>Content overview </a:t>
            </a:r>
            <a:r>
              <a:rPr lang="en-AU" dirty="0">
                <a:latin typeface="Arial" panose="020B0604020202020204" pitchFamily="34" charset="0"/>
                <a:cs typeface="Arial" panose="020B0604020202020204" pitchFamily="34" charset="0"/>
              </a:rPr>
              <a:t>(continued):</a:t>
            </a:r>
          </a:p>
          <a:p>
            <a:r>
              <a:rPr lang="en-AU" dirty="0">
                <a:latin typeface="Arial" panose="020B0604020202020204" pitchFamily="34" charset="0"/>
                <a:cs typeface="Arial" panose="020B0604020202020204" pitchFamily="34" charset="0"/>
              </a:rPr>
              <a:t>What strategic thinking will help drive success for NDIS Providers?</a:t>
            </a:r>
          </a:p>
          <a:p>
            <a:r>
              <a:rPr lang="en-AU" dirty="0">
                <a:latin typeface="Arial" panose="020B0604020202020204" pitchFamily="34" charset="0"/>
                <a:cs typeface="Arial" panose="020B0604020202020204" pitchFamily="34" charset="0"/>
              </a:rPr>
              <a:t>Board and management team considerations to achieving or maintaining approved NDIS Provider registration</a:t>
            </a:r>
          </a:p>
          <a:p>
            <a:r>
              <a:rPr lang="en-AU" dirty="0">
                <a:latin typeface="Arial" panose="020B0604020202020204" pitchFamily="34" charset="0"/>
                <a:cs typeface="Arial" panose="020B0604020202020204" pitchFamily="34" charset="0"/>
              </a:rPr>
              <a:t>Disability Sector guidance on assessing business readiness to transition to the NDIS</a:t>
            </a:r>
          </a:p>
          <a:p>
            <a:r>
              <a:rPr lang="en-AU" dirty="0">
                <a:latin typeface="Arial" panose="020B0604020202020204" pitchFamily="34" charset="0"/>
                <a:cs typeface="Arial" panose="020B0604020202020204" pitchFamily="34" charset="0"/>
              </a:rPr>
              <a:t>The big question - to become an approved NDIS provider or not?</a:t>
            </a:r>
          </a:p>
          <a:p>
            <a:pPr marL="0" indent="0">
              <a:buNone/>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23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1</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fontScale="40000" lnSpcReduction="20000"/>
          </a:bodyPr>
          <a:lstStyle/>
          <a:p>
            <a:pPr marL="0" indent="0">
              <a:buNone/>
            </a:pPr>
            <a:r>
              <a:rPr lang="en-AU" sz="7000" b="1" dirty="0">
                <a:latin typeface="Arial" panose="020B0604020202020204" pitchFamily="34" charset="0"/>
                <a:cs typeface="Arial" panose="020B0604020202020204" pitchFamily="34" charset="0"/>
              </a:rPr>
              <a:t>Key points:</a:t>
            </a:r>
          </a:p>
          <a:p>
            <a:r>
              <a:rPr lang="en-AU" sz="7000" dirty="0">
                <a:latin typeface="Arial" panose="020B0604020202020204" pitchFamily="34" charset="0"/>
                <a:cs typeface="Arial" panose="020B0604020202020204" pitchFamily="34" charset="0"/>
              </a:rPr>
              <a:t>The National Disability Insurance Scheme (NDIS) is a national approach to providing support to people with disability, their families and carers. It funds costs associated with reasonable and necessary disability supports. </a:t>
            </a:r>
          </a:p>
          <a:p>
            <a:pPr marL="0" indent="0">
              <a:buNone/>
            </a:pPr>
            <a:r>
              <a:rPr lang="en-AU" sz="5900" dirty="0">
                <a:latin typeface="Arial" panose="020B0604020202020204" pitchFamily="34" charset="0"/>
                <a:cs typeface="Arial" panose="020B0604020202020204" pitchFamily="34" charset="0"/>
              </a:rPr>
              <a:t> </a:t>
            </a:r>
          </a:p>
          <a:p>
            <a:r>
              <a:rPr lang="en-AU" sz="7000" dirty="0">
                <a:latin typeface="Arial" panose="020B0604020202020204" pitchFamily="34" charset="0"/>
                <a:cs typeface="Arial" panose="020B0604020202020204" pitchFamily="34" charset="0"/>
              </a:rPr>
              <a:t>The NDIS aims to empower eligible participants with a disability to use funds given to them in their NDIS Plan to purchase services that reflect their lifestyle and aspirations.</a:t>
            </a:r>
          </a:p>
          <a:p>
            <a:pPr marL="0" indent="0">
              <a:buNone/>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60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1</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lnSpcReduction="10000"/>
          </a:bodyPr>
          <a:lstStyle/>
          <a:p>
            <a:pPr marL="0" indent="0">
              <a:buNone/>
            </a:pPr>
            <a:r>
              <a:rPr lang="en-AU" b="1" dirty="0">
                <a:latin typeface="Arial" panose="020B0604020202020204" pitchFamily="34" charset="0"/>
                <a:cs typeface="Arial" panose="020B0604020202020204" pitchFamily="34" charset="0"/>
              </a:rPr>
              <a:t>Key points:</a:t>
            </a:r>
          </a:p>
          <a:p>
            <a:r>
              <a:rPr lang="en-AU" dirty="0">
                <a:latin typeface="Arial" panose="020B0604020202020204" pitchFamily="34" charset="0"/>
                <a:cs typeface="Arial" panose="020B0604020202020204" pitchFamily="34" charset="0"/>
              </a:rPr>
              <a:t>The NDIS replaces the previous system of disability care and support provided under the COAG endorsed National Disability Agreement (NDA) 2009.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paradigm shift underpinning the NDIS is the handing over of choice and control from providers to individual NDIS users – ‘NDIS participants’. It is a human rights based approach.</a:t>
            </a:r>
          </a:p>
          <a:p>
            <a:pPr marL="0" indent="0">
              <a:buNone/>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62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1</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lnSpcReduction="10000"/>
          </a:bodyPr>
          <a:lstStyle/>
          <a:p>
            <a:pPr marL="0" indent="0">
              <a:buNone/>
            </a:pPr>
            <a:r>
              <a:rPr lang="en-AU" b="1" dirty="0">
                <a:latin typeface="Arial" panose="020B0604020202020204" pitchFamily="34" charset="0"/>
                <a:cs typeface="Arial" panose="020B0604020202020204" pitchFamily="34" charset="0"/>
              </a:rPr>
              <a:t>Key points:</a:t>
            </a:r>
          </a:p>
          <a:p>
            <a:r>
              <a:rPr lang="en-AU" dirty="0">
                <a:latin typeface="Arial" panose="020B0604020202020204" pitchFamily="34" charset="0"/>
                <a:cs typeface="Arial" panose="020B0604020202020204" pitchFamily="34" charset="0"/>
              </a:rPr>
              <a:t>The NDIS will essentially disrupt the way disability services have been traditionally funded in the past as it will re-direct funding away from block funding organisations to individual people with disabilities.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NDIS creates a ‘market-driven’ support environment where service provision is billed to NDIS participant Plans in arrears after the service has been provided.</a:t>
            </a:r>
          </a:p>
        </p:txBody>
      </p:sp>
    </p:spTree>
    <p:extLst>
      <p:ext uri="{BB962C8B-B14F-4D97-AF65-F5344CB8AC3E}">
        <p14:creationId xmlns:p14="http://schemas.microsoft.com/office/powerpoint/2010/main" val="9745651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NSW fo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1489</TotalTime>
  <Words>627</Words>
  <Application>Microsoft Office PowerPoint</Application>
  <PresentationFormat>On-screen Show (4:3)</PresentationFormat>
  <Paragraphs>75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Wingdings</vt:lpstr>
      <vt:lpstr>Office Theme</vt:lpstr>
      <vt:lpstr>PowerPoint Presentation</vt:lpstr>
      <vt:lpstr>A toolkit for developing strategic service provider leadership in the NDIS environment</vt:lpstr>
      <vt:lpstr>Funding Acknowledgment</vt:lpstr>
      <vt:lpstr>Toolkit Section 1</vt:lpstr>
      <vt:lpstr>Toolkit Section 1</vt:lpstr>
      <vt:lpstr>Toolkit Section 1 </vt:lpstr>
      <vt:lpstr>Toolkit Section 1</vt:lpstr>
      <vt:lpstr>Toolkit Section 1</vt:lpstr>
      <vt:lpstr>Toolkit Section 1</vt:lpstr>
      <vt:lpstr>Toolkit Section 1</vt:lpstr>
      <vt:lpstr>Toolkit Section 1</vt:lpstr>
      <vt:lpstr>Toolkit Section 1</vt:lpstr>
      <vt:lpstr>Stay in touch with Parkinson’s NSW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Mirelle Brockett</dc:creator>
  <cp:lastModifiedBy>Mirelle Brockett</cp:lastModifiedBy>
  <cp:revision>13</cp:revision>
  <dcterms:created xsi:type="dcterms:W3CDTF">2020-01-15T00:05:53Z</dcterms:created>
  <dcterms:modified xsi:type="dcterms:W3CDTF">2021-06-21T03:48:58Z</dcterms:modified>
</cp:coreProperties>
</file>