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44F77-1D1A-4088-BCA3-C96DAC695CA0}" v="10" dt="2021-06-24T11:51:08.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10884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9070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424233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43157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5" name="Footer Placeholder 4"/>
          <p:cNvSpPr>
            <a:spLocks noGrp="1"/>
          </p:cNvSpPr>
          <p:nvPr>
            <p:ph type="ftr" sz="quarter" idx="11"/>
          </p:nvPr>
        </p:nvSpPr>
        <p:spPr>
          <a:xfrm>
            <a:off x="5419456"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101987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3008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8" name="Footer Placeholder 7"/>
          <p:cNvSpPr>
            <a:spLocks noGrp="1"/>
          </p:cNvSpPr>
          <p:nvPr>
            <p:ph type="ftr" sz="quarter" idx="11"/>
          </p:nvPr>
        </p:nvSpPr>
        <p:spPr>
          <a:xfrm>
            <a:off x="5419456"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75685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4" name="Footer Placeholder 3"/>
          <p:cNvSpPr>
            <a:spLocks noGrp="1"/>
          </p:cNvSpPr>
          <p:nvPr>
            <p:ph type="ftr" sz="quarter" idx="11"/>
          </p:nvPr>
        </p:nvSpPr>
        <p:spPr>
          <a:xfrm>
            <a:off x="5419456"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66457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3" name="Footer Placeholder 2"/>
          <p:cNvSpPr>
            <a:spLocks noGrp="1"/>
          </p:cNvSpPr>
          <p:nvPr>
            <p:ph type="ftr" sz="quarter" idx="11"/>
          </p:nvPr>
        </p:nvSpPr>
        <p:spPr>
          <a:xfrm>
            <a:off x="5419456"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0005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355594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018C9D7-3A75-4961-B296-9F4FB83684EE}" type="datetimeFigureOut">
              <a:rPr lang="en-AU" smtClean="0"/>
              <a:t>21/06/2021</a:t>
            </a:fld>
            <a:endParaRPr lang="en-AU"/>
          </a:p>
        </p:txBody>
      </p:sp>
      <p:sp>
        <p:nvSpPr>
          <p:cNvPr id="6" name="Footer Placeholder 5"/>
          <p:cNvSpPr>
            <a:spLocks noGrp="1"/>
          </p:cNvSpPr>
          <p:nvPr>
            <p:ph type="ftr" sz="quarter" idx="11"/>
          </p:nvPr>
        </p:nvSpPr>
        <p:spPr>
          <a:xfrm>
            <a:off x="5419456"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D89B655-2F06-47D5-BEE0-A7FFAB0AF2EA}" type="slidenum">
              <a:rPr lang="en-AU" smtClean="0"/>
              <a:t>‹#›</a:t>
            </a:fld>
            <a:endParaRPr lang="en-AU"/>
          </a:p>
        </p:txBody>
      </p:sp>
    </p:spTree>
    <p:extLst>
      <p:ext uri="{BB962C8B-B14F-4D97-AF65-F5344CB8AC3E}">
        <p14:creationId xmlns:p14="http://schemas.microsoft.com/office/powerpoint/2010/main" val="285603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white background&#10;&#10;Description automatically generated">
            <a:extLst>
              <a:ext uri="{FF2B5EF4-FFF2-40B4-BE49-F238E27FC236}">
                <a16:creationId xmlns:a16="http://schemas.microsoft.com/office/drawing/2014/main" id="{FF1A8DEE-48D9-476F-A525-E62B0F5E28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442AAD6C-69FC-4DB0-B8E8-AA35EF393EF5}"/>
              </a:ext>
            </a:extLst>
          </p:cNvPr>
          <p:cNvSpPr txBox="1"/>
          <p:nvPr userDrawn="1"/>
        </p:nvSpPr>
        <p:spPr>
          <a:xfrm>
            <a:off x="3657600" y="6338994"/>
            <a:ext cx="4857750" cy="307777"/>
          </a:xfrm>
          <a:prstGeom prst="rect">
            <a:avLst/>
          </a:prstGeom>
          <a:noFill/>
        </p:spPr>
        <p:txBody>
          <a:bodyPr wrap="square" rtlCol="0">
            <a:spAutoFit/>
          </a:bodyPr>
          <a:lstStyle/>
          <a:p>
            <a:pPr algn="r"/>
            <a:r>
              <a:rPr lang="en-US" sz="1400" dirty="0">
                <a:solidFill>
                  <a:schemeClr val="bg1"/>
                </a:solidFill>
              </a:rPr>
              <a:t>Support for NDIS Providers Program </a:t>
            </a:r>
            <a:endParaRPr lang="en-AU" sz="1400" dirty="0">
              <a:solidFill>
                <a:schemeClr val="bg1"/>
              </a:solidFill>
            </a:endParaRPr>
          </a:p>
        </p:txBody>
      </p:sp>
      <p:sp>
        <p:nvSpPr>
          <p:cNvPr id="6" name="TextBox 5">
            <a:extLst>
              <a:ext uri="{FF2B5EF4-FFF2-40B4-BE49-F238E27FC236}">
                <a16:creationId xmlns:a16="http://schemas.microsoft.com/office/drawing/2014/main" id="{72790151-A3FC-4448-BB58-69586A4D29B4}"/>
              </a:ext>
            </a:extLst>
          </p:cNvPr>
          <p:cNvSpPr txBox="1"/>
          <p:nvPr userDrawn="1"/>
        </p:nvSpPr>
        <p:spPr>
          <a:xfrm>
            <a:off x="3652053" y="6624402"/>
            <a:ext cx="4857750" cy="184666"/>
          </a:xfrm>
          <a:prstGeom prst="rect">
            <a:avLst/>
          </a:prstGeom>
          <a:noFill/>
        </p:spPr>
        <p:txBody>
          <a:bodyPr wrap="square" rtlCol="0">
            <a:spAutoFit/>
          </a:bodyPr>
          <a:lstStyle/>
          <a:p>
            <a:pPr algn="r"/>
            <a:r>
              <a:rPr lang="en-US" sz="600" dirty="0">
                <a:solidFill>
                  <a:schemeClr val="bg1"/>
                </a:solidFill>
              </a:rPr>
              <a:t>Supported through grant funding from the Australian Government</a:t>
            </a:r>
            <a:endParaRPr lang="en-AU" sz="600" dirty="0">
              <a:solidFill>
                <a:schemeClr val="bg1"/>
              </a:solidFill>
            </a:endParaRPr>
          </a:p>
        </p:txBody>
      </p:sp>
    </p:spTree>
    <p:extLst>
      <p:ext uri="{BB962C8B-B14F-4D97-AF65-F5344CB8AC3E}">
        <p14:creationId xmlns:p14="http://schemas.microsoft.com/office/powerpoint/2010/main" val="37837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arkinsonsnsw.org.au/services/ndis-service-provider-toolkit/toolkit-section-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rkinsonsnsw.org.au/toolkit-glossary/" TargetMode="External"/><Relationship Id="rId2" Type="http://schemas.openxmlformats.org/officeDocument/2006/relationships/hyperlink" Target="https://www.parkinsonsnsw.org.au/services/ndis-service-provider-toolkit/toolkit-section-3-" TargetMode="External"/><Relationship Id="rId1" Type="http://schemas.openxmlformats.org/officeDocument/2006/relationships/slideLayout" Target="../slideLayouts/slideLayout2.xml"/><Relationship Id="rId5" Type="http://schemas.openxmlformats.org/officeDocument/2006/relationships/hyperlink" Target="https://www.parkinsonsnsw.org.au/toolkit-useful-web-sites/" TargetMode="External"/><Relationship Id="rId4" Type="http://schemas.openxmlformats.org/officeDocument/2006/relationships/hyperlink" Target="https://www.parkinsonsnsw.org.au/toolkit-reference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parkinsonsnsw.org.au/wp-content/uploads/2021/06/Toolkit-Enabling-Service-Provider-Governance-and-Management-in-the-National-Disability-Insurance-Schem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parkinsonsnsw" TargetMode="External"/><Relationship Id="rId7" Type="http://schemas.openxmlformats.org/officeDocument/2006/relationships/hyperlink" Target="https://www.instagram.com/parkinsons_nsw/" TargetMode="External"/><Relationship Id="rId12" Type="http://schemas.openxmlformats.org/officeDocument/2006/relationships/image" Target="../media/image8.png"/><Relationship Id="rId2" Type="http://schemas.openxmlformats.org/officeDocument/2006/relationships/hyperlink" Target="http://www.parkinsonsnsw.org.au/" TargetMode="Externa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hyperlink" Target="https://www.linkedin.com/company/parkinson's-nsw" TargetMode="External"/><Relationship Id="rId5" Type="http://schemas.openxmlformats.org/officeDocument/2006/relationships/hyperlink" Target="https://twitter.com/ParkinsonsNSW"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ParkinsonsNS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arkinsonsnsw.org.au/services/ndis-provider-program/ndis-provider-program-toolk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parkinsonsnsw.org.au/toolkit-gloss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arkinsonsnsw.org.au/services/ndis-service-provider-toolkit/toolkit-section-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person wearing a suit and tie&#10;&#10;Description automatically generated">
            <a:extLst>
              <a:ext uri="{FF2B5EF4-FFF2-40B4-BE49-F238E27FC236}">
                <a16:creationId xmlns:a16="http://schemas.microsoft.com/office/drawing/2014/main" id="{F01EEE63-F715-4845-988D-444139DE2FF9}"/>
              </a:ext>
            </a:extLst>
          </p:cNvPr>
          <p:cNvPicPr>
            <a:picLocks noChangeAspect="1"/>
          </p:cNvPicPr>
          <p:nvPr/>
        </p:nvPicPr>
        <p:blipFill rotWithShape="1">
          <a:blip r:embed="rId3">
            <a:extLst>
              <a:ext uri="{28A0092B-C50C-407E-A947-70E740481C1C}">
                <a14:useLocalDpi xmlns:a14="http://schemas.microsoft.com/office/drawing/2010/main" val="0"/>
              </a:ext>
            </a:extLst>
          </a:blip>
          <a:srcRect l="25399" t="346" r="10036" b="-346"/>
          <a:stretch/>
        </p:blipFill>
        <p:spPr>
          <a:xfrm>
            <a:off x="4823670" y="2486080"/>
            <a:ext cx="4320330" cy="4460970"/>
          </a:xfrm>
          <a:prstGeom prst="flowChartConnector">
            <a:avLst/>
          </a:prstGeom>
        </p:spPr>
      </p:pic>
      <p:sp>
        <p:nvSpPr>
          <p:cNvPr id="7" name="Rectangle: Rounded Corners 6">
            <a:extLst>
              <a:ext uri="{FF2B5EF4-FFF2-40B4-BE49-F238E27FC236}">
                <a16:creationId xmlns:a16="http://schemas.microsoft.com/office/drawing/2014/main" id="{05B5B598-EC4E-4D37-B3C9-95B5088C4FBB}"/>
              </a:ext>
            </a:extLst>
          </p:cNvPr>
          <p:cNvSpPr/>
          <p:nvPr/>
        </p:nvSpPr>
        <p:spPr>
          <a:xfrm>
            <a:off x="-897622" y="494950"/>
            <a:ext cx="6686025" cy="2382474"/>
          </a:xfrm>
          <a:prstGeom prst="roundRect">
            <a:avLst/>
          </a:prstGeom>
          <a:solidFill>
            <a:schemeClr val="bg1">
              <a:lumMod val="50000"/>
            </a:schemeClr>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1571A040-3236-4112-B082-34B128B9A5FB}"/>
              </a:ext>
            </a:extLst>
          </p:cNvPr>
          <p:cNvSpPr txBox="1"/>
          <p:nvPr/>
        </p:nvSpPr>
        <p:spPr>
          <a:xfrm>
            <a:off x="-83889" y="570451"/>
            <a:ext cx="5536734" cy="2308324"/>
          </a:xfrm>
          <a:prstGeom prst="rect">
            <a:avLst/>
          </a:prstGeom>
          <a:noFill/>
        </p:spPr>
        <p:txBody>
          <a:bodyPr wrap="square" rtlCol="0">
            <a:spAutoFit/>
          </a:bodyPr>
          <a:lstStyle/>
          <a:p>
            <a:pPr algn="r"/>
            <a:r>
              <a:rPr lang="en-US" sz="3600" b="1" dirty="0">
                <a:solidFill>
                  <a:schemeClr val="bg1"/>
                </a:solidFill>
                <a:latin typeface="Arial" panose="020B0604020202020204" pitchFamily="34" charset="0"/>
                <a:cs typeface="Arial" panose="020B0604020202020204" pitchFamily="34" charset="0"/>
              </a:rPr>
              <a:t>Enhancing Service Provider Governance and Management in the NDIS</a:t>
            </a:r>
            <a:endParaRPr lang="en-AU"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61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Structure</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0" indent="0">
              <a:buNone/>
            </a:pPr>
            <a:r>
              <a:rPr lang="en-AU" b="1" dirty="0">
                <a:latin typeface="Arial" panose="020B0604020202020204" pitchFamily="34" charset="0"/>
                <a:cs typeface="Arial" panose="020B0604020202020204" pitchFamily="34" charset="0"/>
              </a:rPr>
              <a:t>Section 2   </a:t>
            </a:r>
            <a:endParaRPr lang="en-AU" dirty="0">
              <a:latin typeface="Arial" panose="020B0604020202020204" pitchFamily="34" charset="0"/>
              <a:cs typeface="Arial" panose="020B0604020202020204" pitchFamily="34" charset="0"/>
            </a:endParaRPr>
          </a:p>
          <a:p>
            <a:pPr marL="0" indent="0">
              <a:buNone/>
            </a:pPr>
            <a:r>
              <a:rPr lang="en-AU" b="1" dirty="0">
                <a:solidFill>
                  <a:srgbClr val="A51890"/>
                </a:solidFill>
                <a:latin typeface="Arial" panose="020B0604020202020204" pitchFamily="34" charset="0"/>
                <a:cs typeface="Arial" panose="020B0604020202020204" pitchFamily="34" charset="0"/>
              </a:rPr>
              <a:t>Key Leadership Focus Areas for Informing Transition to the NDIS</a:t>
            </a:r>
          </a:p>
          <a:p>
            <a:pPr lvl="1"/>
            <a:r>
              <a:rPr lang="en-AU" dirty="0">
                <a:latin typeface="Arial" panose="020B0604020202020204" pitchFamily="34" charset="0"/>
                <a:cs typeface="Arial" panose="020B0604020202020204" pitchFamily="34" charset="0"/>
              </a:rPr>
              <a:t>Business Strategy and Positioning</a:t>
            </a:r>
            <a:endParaRPr lang="en-AU" sz="2400"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Corporate Governance</a:t>
            </a:r>
            <a:endParaRPr lang="en-AU" sz="2000"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Clients, Market Focus and Branding</a:t>
            </a:r>
            <a:endParaRPr lang="en-AU" sz="2000"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Financial Sustainability</a:t>
            </a:r>
            <a:endParaRPr lang="en-AU" sz="2000"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People and Capability</a:t>
            </a:r>
            <a:endParaRPr lang="en-AU" sz="2000"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Information and Knowledge </a:t>
            </a:r>
            <a:endParaRPr lang="en-AU" sz="2000"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Quality, Safeguarding and Continuous Improvement</a:t>
            </a:r>
            <a:endParaRPr lang="en-AU" sz="2000"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access Toolkit Section 2</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26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Structure</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lnSpcReduction="10000"/>
          </a:bodyPr>
          <a:lstStyle/>
          <a:p>
            <a:pPr marL="0" indent="0">
              <a:buNone/>
            </a:pPr>
            <a:r>
              <a:rPr lang="en-AU" b="1" dirty="0">
                <a:latin typeface="Arial" panose="020B0604020202020204" pitchFamily="34" charset="0"/>
                <a:cs typeface="Arial" panose="020B0604020202020204" pitchFamily="34" charset="0"/>
              </a:rPr>
              <a:t>Section 3   </a:t>
            </a:r>
            <a:endParaRPr lang="en-AU" dirty="0">
              <a:latin typeface="Arial" panose="020B0604020202020204" pitchFamily="34" charset="0"/>
              <a:cs typeface="Arial" panose="020B0604020202020204" pitchFamily="34" charset="0"/>
            </a:endParaRPr>
          </a:p>
          <a:p>
            <a:pPr marL="0" indent="0">
              <a:buNone/>
            </a:pPr>
            <a:r>
              <a:rPr lang="en-AU" b="1" dirty="0">
                <a:solidFill>
                  <a:srgbClr val="7030A0"/>
                </a:solidFill>
                <a:latin typeface="Arial" panose="020B0604020202020204" pitchFamily="34" charset="0"/>
                <a:cs typeface="Arial" panose="020B0604020202020204" pitchFamily="34" charset="0"/>
              </a:rPr>
              <a:t>NDIS Registration Process</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access Toolkit Section 3</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Click to access:</a:t>
            </a:r>
          </a:p>
          <a:p>
            <a:pPr marL="0" indent="0">
              <a:buNone/>
            </a:pPr>
            <a:r>
              <a:rPr lang="en-AU" dirty="0">
                <a:latin typeface="Arial" panose="020B0604020202020204" pitchFamily="34" charset="0"/>
                <a:cs typeface="Arial" panose="020B0604020202020204" pitchFamily="34" charset="0"/>
                <a:hlinkClick r:id="rId3"/>
              </a:rPr>
              <a:t>Glossary</a:t>
            </a:r>
            <a:r>
              <a:rPr lang="en-AU" dirty="0">
                <a:latin typeface="Arial" panose="020B0604020202020204" pitchFamily="34" charset="0"/>
                <a:cs typeface="Arial" panose="020B0604020202020204" pitchFamily="34" charset="0"/>
              </a:rPr>
              <a:t> </a:t>
            </a:r>
          </a:p>
          <a:p>
            <a:pPr marL="0" indent="0">
              <a:buNone/>
            </a:pPr>
            <a:r>
              <a:rPr lang="en-AU" dirty="0">
                <a:latin typeface="Arial" panose="020B0604020202020204" pitchFamily="34" charset="0"/>
                <a:cs typeface="Arial" panose="020B0604020202020204" pitchFamily="34" charset="0"/>
                <a:hlinkClick r:id="rId4"/>
              </a:rPr>
              <a:t>References</a:t>
            </a:r>
            <a:r>
              <a:rPr lang="en-AU" dirty="0">
                <a:latin typeface="Arial" panose="020B0604020202020204" pitchFamily="34" charset="0"/>
                <a:cs typeface="Arial" panose="020B0604020202020204" pitchFamily="34" charset="0"/>
              </a:rPr>
              <a:t> </a:t>
            </a:r>
          </a:p>
          <a:p>
            <a:pPr marL="0" indent="0">
              <a:buNone/>
            </a:pPr>
            <a:r>
              <a:rPr lang="en-AU" dirty="0">
                <a:latin typeface="Arial" panose="020B0604020202020204" pitchFamily="34" charset="0"/>
                <a:cs typeface="Arial" panose="020B0604020202020204" pitchFamily="34" charset="0"/>
                <a:hlinkClick r:id="rId5"/>
              </a:rPr>
              <a:t>Useful Web sites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1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Overview of the Toolkit </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dirty="0">
                <a:latin typeface="Arial" panose="020B0604020202020204" pitchFamily="34" charset="0"/>
                <a:cs typeface="Arial" panose="020B0604020202020204" pitchFamily="34" charset="0"/>
              </a:rPr>
              <a:t>Directly download the Toolkit </a:t>
            </a:r>
            <a:r>
              <a:rPr lang="en-AU" dirty="0">
                <a:solidFill>
                  <a:srgbClr val="FF0000"/>
                </a:solidFill>
                <a:latin typeface="Arial" panose="020B0604020202020204" pitchFamily="34" charset="0"/>
                <a:cs typeface="Arial" panose="020B0604020202020204" pitchFamily="34" charset="0"/>
                <a:hlinkClick r:id="rId2"/>
              </a:rPr>
              <a:t>here</a:t>
            </a:r>
            <a:r>
              <a:rPr lang="en-AU" dirty="0">
                <a:latin typeface="Arial" panose="020B0604020202020204" pitchFamily="34" charset="0"/>
                <a:cs typeface="Arial" panose="020B0604020202020204" pitchFamily="34" charset="0"/>
              </a:rPr>
              <a:t>, then review and assess whether this Toolkit and its resources will assist the governance and leadership bodies of your organisation to make informed decisions about transitioning to the NDIS. </a:t>
            </a:r>
          </a:p>
          <a:p>
            <a:pPr marL="0" indent="0">
              <a:buNone/>
            </a:pPr>
            <a:endParaRPr lang="en-AU" sz="800"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The Toolkit will provide strategic insights into issues that may need to be considered as you journey to the NDIS.</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71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Stay in touch with Parkinson’s NSW </a:t>
            </a:r>
            <a:endParaRPr lang="en-AU" dirty="0"/>
          </a:p>
        </p:txBody>
      </p:sp>
      <p:sp>
        <p:nvSpPr>
          <p:cNvPr id="8" name="Text Placeholder 6">
            <a:extLst>
              <a:ext uri="{FF2B5EF4-FFF2-40B4-BE49-F238E27FC236}">
                <a16:creationId xmlns:a16="http://schemas.microsoft.com/office/drawing/2014/main" id="{69091967-0FD5-4736-B6FA-F1D69C914053}"/>
              </a:ext>
            </a:extLst>
          </p:cNvPr>
          <p:cNvSpPr>
            <a:spLocks noGrp="1"/>
          </p:cNvSpPr>
          <p:nvPr>
            <p:ph sz="half" idx="1"/>
          </p:nvPr>
        </p:nvSpPr>
        <p:spPr>
          <a:xfrm>
            <a:off x="628650" y="1825625"/>
            <a:ext cx="3886200" cy="4351338"/>
          </a:xfrm>
        </p:spPr>
        <p:txBody>
          <a:bodyPr>
            <a:normAutofit/>
          </a:bodyPr>
          <a:lstStyle/>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Website</a:t>
            </a:r>
          </a:p>
          <a:p>
            <a:pPr marL="0" indent="0" algn="ctr">
              <a:buNone/>
            </a:pPr>
            <a:r>
              <a:rPr lang="en-AU" sz="2400" dirty="0">
                <a:latin typeface="Arial" panose="020B0604020202020204" pitchFamily="34" charset="0"/>
                <a:cs typeface="Arial" panose="020B0604020202020204" pitchFamily="34" charset="0"/>
                <a:hlinkClick r:id="rId2"/>
              </a:rPr>
              <a:t>www.parkinsonsnsw.org.au</a:t>
            </a:r>
            <a:r>
              <a:rPr lang="en-AU" sz="2400" dirty="0">
                <a:latin typeface="Arial" panose="020B0604020202020204" pitchFamily="34" charset="0"/>
                <a:cs typeface="Arial" panose="020B0604020202020204" pitchFamily="34" charset="0"/>
              </a:rPr>
              <a:t> </a:t>
            </a: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r>
              <a:rPr lang="en-AU" sz="2400" dirty="0">
                <a:solidFill>
                  <a:schemeClr val="tx1"/>
                </a:solidFill>
                <a:latin typeface="Arial" panose="020B0604020202020204" pitchFamily="34" charset="0"/>
                <a:cs typeface="Arial" panose="020B0604020202020204" pitchFamily="34" charset="0"/>
              </a:rPr>
              <a:t>Info</a:t>
            </a:r>
            <a:r>
              <a:rPr lang="en-AU" sz="2400" dirty="0">
                <a:latin typeface="Arial" panose="020B0604020202020204" pitchFamily="34" charset="0"/>
                <a:cs typeface="Arial" panose="020B0604020202020204" pitchFamily="34" charset="0"/>
              </a:rPr>
              <a:t>Line</a:t>
            </a:r>
          </a:p>
          <a:p>
            <a:pPr marL="0" indent="0" algn="ctr">
              <a:buNone/>
            </a:pPr>
            <a:r>
              <a:rPr lang="en-AU" sz="2400" dirty="0">
                <a:solidFill>
                  <a:schemeClr val="tx1"/>
                </a:solidFill>
                <a:latin typeface="Arial" panose="020B0604020202020204" pitchFamily="34" charset="0"/>
                <a:cs typeface="Arial" panose="020B0604020202020204" pitchFamily="34" charset="0"/>
              </a:rPr>
              <a:t>1800 644 189</a:t>
            </a: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a:p>
            <a:pPr marL="0" indent="0" algn="ctr">
              <a:buNone/>
            </a:pPr>
            <a:endParaRPr lang="en-AU" sz="2400" dirty="0">
              <a:latin typeface="Arial" panose="020B0604020202020204" pitchFamily="34" charset="0"/>
              <a:cs typeface="Arial" panose="020B0604020202020204" pitchFamily="34" charset="0"/>
            </a:endParaRPr>
          </a:p>
          <a:p>
            <a:pPr marL="0" indent="0" algn="ctr">
              <a:buNone/>
            </a:pPr>
            <a:endParaRPr lang="en-AU" sz="2400" dirty="0">
              <a:solidFill>
                <a:schemeClr val="tx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253B8D4F-1C19-4B8E-B86D-A36421E059C8}"/>
              </a:ext>
            </a:extLst>
          </p:cNvPr>
          <p:cNvSpPr>
            <a:spLocks noGrp="1"/>
          </p:cNvSpPr>
          <p:nvPr>
            <p:ph sz="half" idx="2"/>
          </p:nvPr>
        </p:nvSpPr>
        <p:spPr>
          <a:xfrm>
            <a:off x="4629150" y="1825625"/>
            <a:ext cx="3886200" cy="4351338"/>
          </a:xfrm>
        </p:spPr>
        <p:txBody>
          <a:bodyPr/>
          <a:lstStyle/>
          <a:p>
            <a:pPr marL="0" indent="0" algn="ctr">
              <a:buNone/>
            </a:pPr>
            <a:r>
              <a:rPr lang="en-AU" dirty="0">
                <a:latin typeface="Arial" panose="020B0604020202020204" pitchFamily="34" charset="0"/>
                <a:cs typeface="Arial" panose="020B0604020202020204" pitchFamily="34" charset="0"/>
              </a:rPr>
              <a:t>Social media</a:t>
            </a:r>
          </a:p>
          <a:p>
            <a:pPr marL="0" indent="0" algn="ctr">
              <a:buNone/>
            </a:pPr>
            <a:r>
              <a:rPr lang="en-AU" dirty="0">
                <a:latin typeface="Arial" panose="020B0604020202020204" pitchFamily="34" charset="0"/>
                <a:cs typeface="Arial" panose="020B0604020202020204" pitchFamily="34" charset="0"/>
              </a:rPr>
              <a:t>    Facebook </a:t>
            </a:r>
          </a:p>
          <a:p>
            <a:pPr marL="0" indent="0" algn="ctr">
              <a:buNone/>
            </a:pPr>
            <a:r>
              <a:rPr lang="en-AU" dirty="0">
                <a:latin typeface="Arial" panose="020B0604020202020204" pitchFamily="34" charset="0"/>
                <a:cs typeface="Arial" panose="020B0604020202020204" pitchFamily="34" charset="0"/>
              </a:rPr>
              <a:t>Twitter</a:t>
            </a:r>
          </a:p>
          <a:p>
            <a:pPr marL="0" indent="0" algn="ctr">
              <a:buNone/>
            </a:pPr>
            <a:r>
              <a:rPr lang="en-AU" dirty="0">
                <a:latin typeface="Arial" panose="020B0604020202020204" pitchFamily="34" charset="0"/>
                <a:cs typeface="Arial" panose="020B0604020202020204" pitchFamily="34" charset="0"/>
              </a:rPr>
              <a:t>  LinkedIn</a:t>
            </a:r>
          </a:p>
          <a:p>
            <a:pPr marL="0" indent="0" algn="ctr">
              <a:buNone/>
            </a:pPr>
            <a:r>
              <a:rPr lang="en-AU" dirty="0">
                <a:latin typeface="Arial" panose="020B0604020202020204" pitchFamily="34" charset="0"/>
                <a:cs typeface="Arial" panose="020B0604020202020204" pitchFamily="34" charset="0"/>
              </a:rPr>
              <a:t>     Instagram</a:t>
            </a:r>
          </a:p>
          <a:p>
            <a:pPr marL="0" indent="0" algn="ctr">
              <a:buNone/>
            </a:pPr>
            <a:r>
              <a:rPr lang="en-AU" dirty="0">
                <a:latin typeface="Arial" panose="020B0604020202020204" pitchFamily="34" charset="0"/>
                <a:cs typeface="Arial" panose="020B0604020202020204" pitchFamily="34" charset="0"/>
              </a:rPr>
              <a:t>  YouTube</a:t>
            </a:r>
          </a:p>
        </p:txBody>
      </p:sp>
      <p:grpSp>
        <p:nvGrpSpPr>
          <p:cNvPr id="3" name="Group 2">
            <a:extLst>
              <a:ext uri="{FF2B5EF4-FFF2-40B4-BE49-F238E27FC236}">
                <a16:creationId xmlns:a16="http://schemas.microsoft.com/office/drawing/2014/main" id="{3B6D6EB1-9821-4649-A99B-A04EBFD6EAC3}"/>
              </a:ext>
            </a:extLst>
          </p:cNvPr>
          <p:cNvGrpSpPr/>
          <p:nvPr/>
        </p:nvGrpSpPr>
        <p:grpSpPr>
          <a:xfrm>
            <a:off x="5422027" y="2328168"/>
            <a:ext cx="442694" cy="2546812"/>
            <a:chOff x="5422027" y="2328168"/>
            <a:chExt cx="442694" cy="2546812"/>
          </a:xfrm>
        </p:grpSpPr>
        <p:pic>
          <p:nvPicPr>
            <p:cNvPr id="11" name="Picture 10" descr="A picture containing object, first-aid kit&#10;&#10;Description generated with high confidence">
              <a:hlinkClick r:id="rId3"/>
              <a:extLst>
                <a:ext uri="{FF2B5EF4-FFF2-40B4-BE49-F238E27FC236}">
                  <a16:creationId xmlns:a16="http://schemas.microsoft.com/office/drawing/2014/main" id="{C41B86B5-0556-4F88-809D-11138EEBF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328168"/>
              <a:ext cx="428625" cy="428625"/>
            </a:xfrm>
            <a:prstGeom prst="rect">
              <a:avLst/>
            </a:prstGeom>
          </p:spPr>
        </p:pic>
        <p:pic>
          <p:nvPicPr>
            <p:cNvPr id="12" name="Picture 11">
              <a:hlinkClick r:id="rId5"/>
              <a:extLst>
                <a:ext uri="{FF2B5EF4-FFF2-40B4-BE49-F238E27FC236}">
                  <a16:creationId xmlns:a16="http://schemas.microsoft.com/office/drawing/2014/main" id="{9C0440D8-D71D-4185-96EC-17B41AB72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028" y="2860824"/>
              <a:ext cx="428625" cy="428625"/>
            </a:xfrm>
            <a:prstGeom prst="rect">
              <a:avLst/>
            </a:prstGeom>
          </p:spPr>
        </p:pic>
        <p:pic>
          <p:nvPicPr>
            <p:cNvPr id="13" name="Picture 12">
              <a:hlinkClick r:id="rId7"/>
              <a:extLst>
                <a:ext uri="{FF2B5EF4-FFF2-40B4-BE49-F238E27FC236}">
                  <a16:creationId xmlns:a16="http://schemas.microsoft.com/office/drawing/2014/main" id="{60A43F59-9FA0-4807-99E2-6A12C35932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2027" y="3912344"/>
              <a:ext cx="428625" cy="428625"/>
            </a:xfrm>
            <a:prstGeom prst="rect">
              <a:avLst/>
            </a:prstGeom>
          </p:spPr>
        </p:pic>
        <p:pic>
          <p:nvPicPr>
            <p:cNvPr id="14" name="Picture 13">
              <a:hlinkClick r:id="rId9"/>
              <a:extLst>
                <a:ext uri="{FF2B5EF4-FFF2-40B4-BE49-F238E27FC236}">
                  <a16:creationId xmlns:a16="http://schemas.microsoft.com/office/drawing/2014/main" id="{20EA4FB1-8761-4AB9-97DF-FECAE8A123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096" y="4446355"/>
              <a:ext cx="428625" cy="428625"/>
            </a:xfrm>
            <a:prstGeom prst="rect">
              <a:avLst/>
            </a:prstGeom>
          </p:spPr>
        </p:pic>
        <p:pic>
          <p:nvPicPr>
            <p:cNvPr id="15" name="Picture 14">
              <a:hlinkClick r:id="rId11"/>
              <a:extLst>
                <a:ext uri="{FF2B5EF4-FFF2-40B4-BE49-F238E27FC236}">
                  <a16:creationId xmlns:a16="http://schemas.microsoft.com/office/drawing/2014/main" id="{5CBF7F2D-8720-4DCB-B246-9F2AB9119B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36321" y="3411936"/>
              <a:ext cx="428400" cy="428400"/>
            </a:xfrm>
            <a:prstGeom prst="rect">
              <a:avLst/>
            </a:prstGeom>
          </p:spPr>
        </p:pic>
      </p:grpSp>
    </p:spTree>
    <p:extLst>
      <p:ext uri="{BB962C8B-B14F-4D97-AF65-F5344CB8AC3E}">
        <p14:creationId xmlns:p14="http://schemas.microsoft.com/office/powerpoint/2010/main" val="101800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game&#10;&#10;Description automatically generated">
            <a:extLst>
              <a:ext uri="{FF2B5EF4-FFF2-40B4-BE49-F238E27FC236}">
                <a16:creationId xmlns:a16="http://schemas.microsoft.com/office/drawing/2014/main" id="{23D3C154-1F39-49CF-850D-B5934CCEE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47CB9FD-89C8-4478-B207-48FDDA2BC92A}"/>
              </a:ext>
            </a:extLst>
          </p:cNvPr>
          <p:cNvSpPr>
            <a:spLocks noGrp="1"/>
          </p:cNvSpPr>
          <p:nvPr>
            <p:ph type="title"/>
          </p:nvPr>
        </p:nvSpPr>
        <p:spPr>
          <a:xfrm>
            <a:off x="623888" y="486561"/>
            <a:ext cx="7886700" cy="2104500"/>
          </a:xfrm>
        </p:spPr>
        <p:txBody>
          <a:bodyPr>
            <a:normAutofit/>
          </a:bodyPr>
          <a:lstStyle/>
          <a:p>
            <a:r>
              <a:rPr lang="en-US" sz="3600" dirty="0">
                <a:solidFill>
                  <a:schemeClr val="tx1">
                    <a:lumMod val="75000"/>
                    <a:lumOff val="25000"/>
                  </a:schemeClr>
                </a:solidFill>
                <a:latin typeface="Arial" panose="020B0604020202020204" pitchFamily="34" charset="0"/>
                <a:cs typeface="Arial" panose="020B0604020202020204" pitchFamily="34" charset="0"/>
              </a:rPr>
              <a:t>A toolkit for developing strategic service provider leadership in the NDIS environment</a:t>
            </a:r>
            <a:endParaRPr lang="en-AU"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BF0D959-4426-4C9D-9334-85C32DBB9978}"/>
              </a:ext>
            </a:extLst>
          </p:cNvPr>
          <p:cNvSpPr>
            <a:spLocks noGrp="1"/>
          </p:cNvSpPr>
          <p:nvPr>
            <p:ph type="body" idx="1"/>
          </p:nvPr>
        </p:nvSpPr>
        <p:spPr>
          <a:xfrm>
            <a:off x="623888" y="3224343"/>
            <a:ext cx="7886700" cy="1500187"/>
          </a:xfrm>
        </p:spPr>
        <p:txBody>
          <a:bodyPr>
            <a:normAutofit/>
          </a:bodyPr>
          <a:lstStyle/>
          <a:p>
            <a:r>
              <a:rPr lang="en-US" sz="3200" b="1" dirty="0">
                <a:solidFill>
                  <a:srgbClr val="A51890"/>
                </a:solidFill>
              </a:rPr>
              <a:t>Toolkit Introduction</a:t>
            </a:r>
          </a:p>
          <a:p>
            <a:r>
              <a:rPr lang="en-US" sz="3200" b="1" dirty="0">
                <a:solidFill>
                  <a:srgbClr val="A51890"/>
                </a:solidFill>
              </a:rPr>
              <a:t>Overview</a:t>
            </a:r>
            <a:endParaRPr lang="en-AU" sz="3200" b="1" dirty="0">
              <a:solidFill>
                <a:srgbClr val="A51890"/>
              </a:solidFill>
            </a:endParaRPr>
          </a:p>
        </p:txBody>
      </p:sp>
    </p:spTree>
    <p:extLst>
      <p:ext uri="{BB962C8B-B14F-4D97-AF65-F5344CB8AC3E}">
        <p14:creationId xmlns:p14="http://schemas.microsoft.com/office/powerpoint/2010/main" val="380170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Funding Acknowledgment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lnSpcReduction="10000"/>
          </a:bodyPr>
          <a:lstStyle/>
          <a:p>
            <a:r>
              <a:rPr lang="en-US" dirty="0"/>
              <a:t>This instructional Toolkit has been produced by Parkinson’s NSW with grant funding from the Australian Government through</a:t>
            </a:r>
            <a:r>
              <a:rPr lang="en-AU" dirty="0">
                <a:latin typeface="Arial" panose="020B0604020202020204" pitchFamily="34" charset="0"/>
                <a:cs typeface="Arial" panose="020B0604020202020204" pitchFamily="34" charset="0"/>
              </a:rPr>
              <a:t> the NDIS Quality and Safeguards Commission </a:t>
            </a:r>
            <a:r>
              <a:rPr lang="en-AU" i="1" dirty="0">
                <a:latin typeface="Arial" panose="020B0604020202020204" pitchFamily="34" charset="0"/>
                <a:cs typeface="Arial" panose="020B0604020202020204" pitchFamily="34" charset="0"/>
              </a:rPr>
              <a:t>Support for NDIS Providers Program</a:t>
            </a:r>
            <a:r>
              <a:rPr lang="en-AU" dirty="0">
                <a:latin typeface="Arial" panose="020B0604020202020204" pitchFamily="34" charset="0"/>
                <a:cs typeface="Arial" panose="020B0604020202020204" pitchFamily="34" charset="0"/>
              </a:rPr>
              <a:t>. </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program supports NDIS providers to meet their quality and safeguarding responsibilities as they transition to the new NDIS arrangements and funds the development and delivery of tools and resources that will be available to all NDIS providers.</a:t>
            </a:r>
            <a:endParaRPr lang="en-AU" dirty="0"/>
          </a:p>
        </p:txBody>
      </p:sp>
    </p:spTree>
    <p:extLst>
      <p:ext uri="{BB962C8B-B14F-4D97-AF65-F5344CB8AC3E}">
        <p14:creationId xmlns:p14="http://schemas.microsoft.com/office/powerpoint/2010/main" val="411011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Target Audiences</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r>
              <a:rPr lang="en-AU" sz="2800" dirty="0">
                <a:latin typeface="Arial" panose="020B0604020202020204" pitchFamily="34" charset="0"/>
                <a:cs typeface="Arial" panose="020B0604020202020204" pitchFamily="34" charset="0"/>
              </a:rPr>
              <a:t>The target audiences for this Toolkit include governing bodies, leaders and executive managers.</a:t>
            </a:r>
          </a:p>
          <a:p>
            <a:pPr marL="0" indent="0">
              <a:buNone/>
            </a:pPr>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The Toolkit contains resources (tools) that can assist organisational leaders to navigate the huge internal and external challenges ahead arising from the introduction of the NDIS.</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79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Structure</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dirty="0">
                <a:latin typeface="Arial" panose="020B0604020202020204" pitchFamily="34" charset="0"/>
                <a:cs typeface="Arial" panose="020B0604020202020204" pitchFamily="34" charset="0"/>
              </a:rPr>
              <a:t>Four parts, each of which contains links to a significant number of resources (tools):</a:t>
            </a:r>
          </a:p>
          <a:p>
            <a:r>
              <a:rPr lang="en-AU" sz="2800" dirty="0">
                <a:latin typeface="Arial" panose="020B0604020202020204" pitchFamily="34" charset="0"/>
                <a:cs typeface="Arial" panose="020B0604020202020204" pitchFamily="34" charset="0"/>
              </a:rPr>
              <a:t>Introduction to the Toolkit</a:t>
            </a:r>
          </a:p>
          <a:p>
            <a:r>
              <a:rPr lang="en-AU" sz="2800" dirty="0">
                <a:latin typeface="Arial" panose="020B0604020202020204" pitchFamily="34" charset="0"/>
                <a:cs typeface="Arial" panose="020B0604020202020204" pitchFamily="34" charset="0"/>
              </a:rPr>
              <a:t>Section 1 – Overview of the National Disability Insurance Scheme system</a:t>
            </a:r>
          </a:p>
          <a:p>
            <a:r>
              <a:rPr lang="en-AU" sz="2800" dirty="0">
                <a:latin typeface="Arial" panose="020B0604020202020204" pitchFamily="34" charset="0"/>
                <a:cs typeface="Arial" panose="020B0604020202020204" pitchFamily="34" charset="0"/>
              </a:rPr>
              <a:t>Section 2 – Key Leadership Focus Areas for informing Transition to the NDIS</a:t>
            </a:r>
          </a:p>
          <a:p>
            <a:r>
              <a:rPr lang="en-AU" sz="2800" dirty="0">
                <a:latin typeface="Arial" panose="020B0604020202020204" pitchFamily="34" charset="0"/>
                <a:cs typeface="Arial" panose="020B0604020202020204" pitchFamily="34" charset="0"/>
              </a:rPr>
              <a:t>Section 3 – NDIS Registration</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95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Introduction to the Toolkit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lgn="ctr">
              <a:buNone/>
            </a:pPr>
            <a:r>
              <a:rPr lang="en-AU" dirty="0">
                <a:latin typeface="Arial" panose="020B0604020202020204" pitchFamily="34" charset="0"/>
                <a:cs typeface="Arial" panose="020B0604020202020204" pitchFamily="34" charset="0"/>
              </a:rPr>
              <a:t>Access the Toolkit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overview contents and resources (tools) </a:t>
            </a:r>
          </a:p>
          <a:p>
            <a:pPr marL="0" indent="0" algn="ctr">
              <a:buNone/>
            </a:pPr>
            <a:endParaRPr lang="en-AU" dirty="0"/>
          </a:p>
          <a:p>
            <a:pPr marL="0" indent="0">
              <a:buNone/>
            </a:pPr>
            <a:r>
              <a:rPr lang="en-AU" dirty="0">
                <a:latin typeface="Arial" panose="020B0604020202020204" pitchFamily="34" charset="0"/>
                <a:cs typeface="Arial" panose="020B0604020202020204" pitchFamily="34" charset="0"/>
              </a:rPr>
              <a:t>The Toolkit also contains:</a:t>
            </a:r>
          </a:p>
          <a:p>
            <a:pPr lvl="1">
              <a:buFont typeface="Wingdings" panose="05000000000000000000" pitchFamily="2" charset="2"/>
              <a:buChar char="§"/>
            </a:pPr>
            <a:r>
              <a:rPr lang="en-AU" sz="2800" dirty="0">
                <a:latin typeface="Arial" panose="020B0604020202020204" pitchFamily="34" charset="0"/>
                <a:cs typeface="Arial" panose="020B0604020202020204" pitchFamily="34" charset="0"/>
              </a:rPr>
              <a:t>Glossary of NDIS related terms</a:t>
            </a:r>
          </a:p>
          <a:p>
            <a:pPr lvl="1">
              <a:buFont typeface="Wingdings" panose="05000000000000000000" pitchFamily="2" charset="2"/>
              <a:buChar char="§"/>
            </a:pPr>
            <a:r>
              <a:rPr lang="en-AU" sz="2800" dirty="0">
                <a:latin typeface="Arial" panose="020B0604020202020204" pitchFamily="34" charset="0"/>
                <a:cs typeface="Arial" panose="020B0604020202020204" pitchFamily="34" charset="0"/>
              </a:rPr>
              <a:t>Reference list</a:t>
            </a:r>
          </a:p>
          <a:p>
            <a:pPr lvl="1">
              <a:buFont typeface="Wingdings" panose="05000000000000000000" pitchFamily="2" charset="2"/>
              <a:buChar char="§"/>
            </a:pPr>
            <a:r>
              <a:rPr lang="en-AU" sz="2800" dirty="0">
                <a:latin typeface="Arial" panose="020B0604020202020204" pitchFamily="34" charset="0"/>
                <a:cs typeface="Arial" panose="020B0604020202020204" pitchFamily="34" charset="0"/>
              </a:rPr>
              <a:t>Useful websites</a:t>
            </a: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23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Accessing the Toolkit</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fontScale="92500" lnSpcReduction="10000"/>
          </a:bodyPr>
          <a:lstStyle/>
          <a:p>
            <a:pPr marL="0" indent="0">
              <a:buNone/>
            </a:pPr>
            <a:r>
              <a:rPr lang="en-AU" sz="3300" dirty="0">
                <a:latin typeface="Arial" panose="020B0604020202020204" pitchFamily="34" charset="0"/>
                <a:cs typeface="Arial" panose="020B0604020202020204" pitchFamily="34" charset="0"/>
              </a:rPr>
              <a:t>Two methods:</a:t>
            </a:r>
          </a:p>
          <a:p>
            <a:pPr marL="0" indent="0">
              <a:buNone/>
            </a:pPr>
            <a:endParaRPr lang="en-AU" sz="3300" dirty="0">
              <a:latin typeface="Arial" panose="020B0604020202020204" pitchFamily="34" charset="0"/>
              <a:cs typeface="Arial" panose="020B0604020202020204" pitchFamily="34" charset="0"/>
            </a:endParaRPr>
          </a:p>
          <a:p>
            <a:pPr marL="514350" indent="-514350">
              <a:buFont typeface="+mj-lt"/>
              <a:buAutoNum type="arabicPeriod"/>
            </a:pPr>
            <a:r>
              <a:rPr lang="en-AU" sz="3300" dirty="0">
                <a:latin typeface="Arial" panose="020B0604020202020204" pitchFamily="34" charset="0"/>
                <a:cs typeface="Arial" panose="020B0604020202020204" pitchFamily="34" charset="0"/>
              </a:rPr>
              <a:t>The NDIS Quality and Safeguards Commission resources for providers.</a:t>
            </a:r>
          </a:p>
          <a:p>
            <a:pPr marL="514350" indent="-514350">
              <a:buFont typeface="+mj-lt"/>
              <a:buAutoNum type="arabicPeriod"/>
            </a:pPr>
            <a:endParaRPr lang="en-AU" sz="3300" dirty="0">
              <a:latin typeface="Arial" panose="020B0604020202020204" pitchFamily="34" charset="0"/>
              <a:cs typeface="Arial" panose="020B0604020202020204" pitchFamily="34" charset="0"/>
            </a:endParaRPr>
          </a:p>
          <a:p>
            <a:pPr marL="514350" indent="-514350">
              <a:buFont typeface="+mj-lt"/>
              <a:buAutoNum type="arabicPeriod"/>
            </a:pPr>
            <a:r>
              <a:rPr lang="en-AU" sz="3300" dirty="0">
                <a:latin typeface="Arial" panose="020B0604020202020204" pitchFamily="34" charset="0"/>
                <a:cs typeface="Arial" panose="020B0604020202020204" pitchFamily="34" charset="0"/>
              </a:rPr>
              <a:t>The Toolkit and each of the separate tools contained within it are located on the </a:t>
            </a:r>
            <a:r>
              <a:rPr lang="en-AU" sz="3300" dirty="0">
                <a:latin typeface="Arial" panose="020B0604020202020204" pitchFamily="34" charset="0"/>
                <a:cs typeface="Arial" panose="020B0604020202020204" pitchFamily="34" charset="0"/>
                <a:hlinkClick r:id="rId2"/>
              </a:rPr>
              <a:t>Parkinson’s NSW web page for the </a:t>
            </a:r>
            <a:r>
              <a:rPr lang="en-AU" sz="3300" i="1" dirty="0">
                <a:latin typeface="Arial" panose="020B0604020202020204" pitchFamily="34" charset="0"/>
                <a:cs typeface="Arial" panose="020B0604020202020204" pitchFamily="34" charset="0"/>
                <a:hlinkClick r:id="rId2"/>
              </a:rPr>
              <a:t>Support for NDIS Providers Program</a:t>
            </a:r>
            <a:r>
              <a:rPr lang="en-AU" sz="3300" dirty="0">
                <a:latin typeface="Arial" panose="020B0604020202020204" pitchFamily="34" charset="0"/>
                <a:cs typeface="Arial" panose="020B0604020202020204" pitchFamily="34" charset="0"/>
              </a:rPr>
              <a:t>.</a:t>
            </a:r>
          </a:p>
          <a:p>
            <a:pPr marL="0" indent="0">
              <a:buNone/>
            </a:pPr>
            <a:endParaRPr lang="en-AU" dirty="0">
              <a:latin typeface="Arial" panose="020B0604020202020204" pitchFamily="34" charset="0"/>
              <a:cs typeface="Arial" panose="020B0604020202020204" pitchFamily="34" charset="0"/>
            </a:endParaRP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60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Contents</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dirty="0">
                <a:latin typeface="Arial" panose="020B0604020202020204" pitchFamily="34" charset="0"/>
                <a:cs typeface="Arial" panose="020B0604020202020204" pitchFamily="34" charset="0"/>
              </a:rPr>
              <a:t>The Toolkit is a digital document that can be downloaded or printed and contains  hyperlinks to over 170 resources (tools) including:</a:t>
            </a:r>
          </a:p>
          <a:p>
            <a:pPr>
              <a:buFont typeface="Wingdings" panose="05000000000000000000" pitchFamily="2" charset="2"/>
              <a:buChar char="§"/>
            </a:pPr>
            <a:r>
              <a:rPr lang="en-AU" dirty="0">
                <a:latin typeface="Arial" panose="020B0604020202020204" pitchFamily="34" charset="0"/>
                <a:cs typeface="Arial" panose="020B0604020202020204" pitchFamily="34" charset="0"/>
              </a:rPr>
              <a:t>Documents (guides, fact sheets, journal articles, handbooks, sample documents, checklists etc.)</a:t>
            </a:r>
          </a:p>
          <a:p>
            <a:pPr>
              <a:buFont typeface="Wingdings" panose="05000000000000000000" pitchFamily="2" charset="2"/>
              <a:buChar char="§"/>
            </a:pPr>
            <a:r>
              <a:rPr lang="en-AU" dirty="0">
                <a:latin typeface="Arial" panose="020B0604020202020204" pitchFamily="34" charset="0"/>
                <a:cs typeface="Arial" panose="020B0604020202020204" pitchFamily="34" charset="0"/>
              </a:rPr>
              <a:t>Digital information and web pages</a:t>
            </a:r>
            <a:endParaRPr lang="en-AU" sz="2800" dirty="0">
              <a:latin typeface="Arial" panose="020B0604020202020204" pitchFamily="34" charset="0"/>
              <a:cs typeface="Arial" panose="020B0604020202020204" pitchFamily="34" charset="0"/>
            </a:endParaRPr>
          </a:p>
          <a:p>
            <a:pPr marL="0" indent="0">
              <a:buNone/>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62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1A33-5A0B-4DF0-A068-C86F31294AE7}"/>
              </a:ext>
            </a:extLst>
          </p:cNvPr>
          <p:cNvSpPr>
            <a:spLocks noGrp="1"/>
          </p:cNvSpPr>
          <p:nvPr>
            <p:ph type="title"/>
          </p:nvPr>
        </p:nvSpPr>
        <p:spPr/>
        <p:txBody>
          <a:bodyPr/>
          <a:lstStyle/>
          <a:p>
            <a:pPr algn="ctr"/>
            <a:r>
              <a:rPr lang="en-US" dirty="0"/>
              <a:t>Toolkit Structure</a:t>
            </a:r>
            <a:endParaRPr lang="en-AU" dirty="0"/>
          </a:p>
        </p:txBody>
      </p:sp>
      <p:sp>
        <p:nvSpPr>
          <p:cNvPr id="7" name="Content Placeholder 6">
            <a:extLst>
              <a:ext uri="{FF2B5EF4-FFF2-40B4-BE49-F238E27FC236}">
                <a16:creationId xmlns:a16="http://schemas.microsoft.com/office/drawing/2014/main" id="{516BF51F-EA4C-4FA2-B339-F20E23D6D078}"/>
              </a:ext>
            </a:extLst>
          </p:cNvPr>
          <p:cNvSpPr>
            <a:spLocks noGrp="1"/>
          </p:cNvSpPr>
          <p:nvPr>
            <p:ph idx="1"/>
          </p:nvPr>
        </p:nvSpPr>
        <p:spPr/>
        <p:txBody>
          <a:bodyPr>
            <a:normAutofit/>
          </a:bodyPr>
          <a:lstStyle/>
          <a:p>
            <a:pPr marL="0" indent="0">
              <a:buNone/>
            </a:pPr>
            <a:r>
              <a:rPr lang="en-AU" b="1" dirty="0">
                <a:latin typeface="Arial" panose="020B0604020202020204" pitchFamily="34" charset="0"/>
                <a:cs typeface="Arial" panose="020B0604020202020204" pitchFamily="34" charset="0"/>
              </a:rPr>
              <a:t>Section 1   </a:t>
            </a:r>
            <a:endParaRPr lang="en-AU" dirty="0">
              <a:latin typeface="Arial" panose="020B0604020202020204" pitchFamily="34" charset="0"/>
              <a:cs typeface="Arial" panose="020B0604020202020204" pitchFamily="34" charset="0"/>
            </a:endParaRPr>
          </a:p>
          <a:p>
            <a:pPr marL="0" indent="0">
              <a:buNone/>
            </a:pPr>
            <a:r>
              <a:rPr lang="en-AU" b="1" dirty="0">
                <a:solidFill>
                  <a:srgbClr val="A51890"/>
                </a:solidFill>
                <a:latin typeface="Arial" panose="020B0604020202020204" pitchFamily="34" charset="0"/>
                <a:cs typeface="Arial" panose="020B0604020202020204" pitchFamily="34" charset="0"/>
              </a:rPr>
              <a:t>Overview of the National Disability Insurance Scheme system</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Go </a:t>
            </a:r>
            <a:r>
              <a:rPr lang="en-AU" dirty="0">
                <a:solidFill>
                  <a:srgbClr val="FF0000"/>
                </a:solidFill>
                <a:latin typeface="Arial" panose="020B0604020202020204" pitchFamily="34" charset="0"/>
                <a:cs typeface="Arial" panose="020B0604020202020204" pitchFamily="34" charset="0"/>
                <a:hlinkClick r:id="rId2"/>
              </a:rPr>
              <a:t>here</a:t>
            </a:r>
            <a:r>
              <a:rPr lang="en-AU" dirty="0">
                <a:solidFill>
                  <a:srgbClr val="FF0000"/>
                </a:solidFill>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to access Toolkit Section 1</a:t>
            </a: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565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NSW 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6065</TotalTime>
  <Words>493</Words>
  <Application>Microsoft Office PowerPoint</Application>
  <PresentationFormat>On-screen Show (4:3)</PresentationFormat>
  <Paragraphs>81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Wingdings</vt:lpstr>
      <vt:lpstr>Office Theme</vt:lpstr>
      <vt:lpstr>PowerPoint Presentation</vt:lpstr>
      <vt:lpstr>A toolkit for developing strategic service provider leadership in the NDIS environment</vt:lpstr>
      <vt:lpstr>Funding Acknowledgment</vt:lpstr>
      <vt:lpstr>Target Audiences</vt:lpstr>
      <vt:lpstr>Toolkit Structure</vt:lpstr>
      <vt:lpstr>Introduction to the Toolkit</vt:lpstr>
      <vt:lpstr>Accessing the Toolkit</vt:lpstr>
      <vt:lpstr>Toolkit Contents</vt:lpstr>
      <vt:lpstr>Toolkit Structure</vt:lpstr>
      <vt:lpstr>Toolkit Structure</vt:lpstr>
      <vt:lpstr>Toolkit Structure</vt:lpstr>
      <vt:lpstr>Overview of the Toolkit </vt:lpstr>
      <vt:lpstr>Stay in touch with Parkinson’s NSW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Mirelle Brockett</dc:creator>
  <cp:lastModifiedBy>Mirelle Brockett</cp:lastModifiedBy>
  <cp:revision>11</cp:revision>
  <dcterms:created xsi:type="dcterms:W3CDTF">2020-01-15T00:05:53Z</dcterms:created>
  <dcterms:modified xsi:type="dcterms:W3CDTF">2021-06-24T11:51:55Z</dcterms:modified>
</cp:coreProperties>
</file>